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charts/chart10.xml" ContentType="application/vnd.openxmlformats-officedocument.drawingml.chart+xml"/>
  <Override PartName="/ppt/notesSlides/notesSlide25.xml" ContentType="application/vnd.openxmlformats-officedocument.presentationml.notesSlide+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6" r:id="rId1"/>
    <p:sldMasterId id="2147483673" r:id="rId2"/>
  </p:sldMasterIdLst>
  <p:notesMasterIdLst>
    <p:notesMasterId r:id="rId88"/>
  </p:notesMasterIdLst>
  <p:handoutMasterIdLst>
    <p:handoutMasterId r:id="rId89"/>
  </p:handoutMasterIdLst>
  <p:sldIdLst>
    <p:sldId id="263" r:id="rId3"/>
    <p:sldId id="264" r:id="rId4"/>
    <p:sldId id="265" r:id="rId5"/>
    <p:sldId id="266" r:id="rId6"/>
    <p:sldId id="267" r:id="rId7"/>
    <p:sldId id="268" r:id="rId8"/>
    <p:sldId id="269" r:id="rId9"/>
    <p:sldId id="270" r:id="rId10"/>
    <p:sldId id="271" r:id="rId11"/>
    <p:sldId id="350" r:id="rId12"/>
    <p:sldId id="273" r:id="rId13"/>
    <p:sldId id="415" r:id="rId14"/>
    <p:sldId id="417" r:id="rId15"/>
    <p:sldId id="418" r:id="rId16"/>
    <p:sldId id="351" r:id="rId17"/>
    <p:sldId id="352" r:id="rId18"/>
    <p:sldId id="353" r:id="rId19"/>
    <p:sldId id="364" r:id="rId20"/>
    <p:sldId id="278" r:id="rId21"/>
    <p:sldId id="355" r:id="rId22"/>
    <p:sldId id="356" r:id="rId23"/>
    <p:sldId id="357" r:id="rId24"/>
    <p:sldId id="358" r:id="rId25"/>
    <p:sldId id="359" r:id="rId26"/>
    <p:sldId id="360" r:id="rId27"/>
    <p:sldId id="361" r:id="rId28"/>
    <p:sldId id="363" r:id="rId29"/>
    <p:sldId id="287" r:id="rId30"/>
    <p:sldId id="369" r:id="rId31"/>
    <p:sldId id="454" r:id="rId32"/>
    <p:sldId id="370" r:id="rId33"/>
    <p:sldId id="371" r:id="rId34"/>
    <p:sldId id="372" r:id="rId35"/>
    <p:sldId id="373" r:id="rId36"/>
    <p:sldId id="374" r:id="rId37"/>
    <p:sldId id="457" r:id="rId38"/>
    <p:sldId id="375" r:id="rId39"/>
    <p:sldId id="458" r:id="rId40"/>
    <p:sldId id="455" r:id="rId41"/>
    <p:sldId id="461" r:id="rId42"/>
    <p:sldId id="460" r:id="rId43"/>
    <p:sldId id="459" r:id="rId44"/>
    <p:sldId id="462" r:id="rId45"/>
    <p:sldId id="419" r:id="rId46"/>
    <p:sldId id="465" r:id="rId47"/>
    <p:sldId id="376" r:id="rId48"/>
    <p:sldId id="377" r:id="rId49"/>
    <p:sldId id="378" r:id="rId50"/>
    <p:sldId id="379" r:id="rId51"/>
    <p:sldId id="380" r:id="rId52"/>
    <p:sldId id="464" r:id="rId53"/>
    <p:sldId id="436" r:id="rId54"/>
    <p:sldId id="435" r:id="rId55"/>
    <p:sldId id="387" r:id="rId56"/>
    <p:sldId id="388" r:id="rId57"/>
    <p:sldId id="389" r:id="rId58"/>
    <p:sldId id="390" r:id="rId59"/>
    <p:sldId id="391" r:id="rId60"/>
    <p:sldId id="392" r:id="rId61"/>
    <p:sldId id="408" r:id="rId62"/>
    <p:sldId id="407" r:id="rId63"/>
    <p:sldId id="414" r:id="rId64"/>
    <p:sldId id="393" r:id="rId65"/>
    <p:sldId id="394" r:id="rId66"/>
    <p:sldId id="395" r:id="rId67"/>
    <p:sldId id="396" r:id="rId68"/>
    <p:sldId id="397" r:id="rId69"/>
    <p:sldId id="398" r:id="rId70"/>
    <p:sldId id="399" r:id="rId71"/>
    <p:sldId id="400" r:id="rId72"/>
    <p:sldId id="405" r:id="rId73"/>
    <p:sldId id="325" r:id="rId74"/>
    <p:sldId id="327" r:id="rId75"/>
    <p:sldId id="446" r:id="rId76"/>
    <p:sldId id="447" r:id="rId77"/>
    <p:sldId id="463" r:id="rId78"/>
    <p:sldId id="451" r:id="rId79"/>
    <p:sldId id="449" r:id="rId80"/>
    <p:sldId id="450" r:id="rId81"/>
    <p:sldId id="452" r:id="rId82"/>
    <p:sldId id="453" r:id="rId83"/>
    <p:sldId id="445" r:id="rId84"/>
    <p:sldId id="444" r:id="rId85"/>
    <p:sldId id="439" r:id="rId86"/>
    <p:sldId id="440" r:id="rId87"/>
  </p:sldIdLst>
  <p:sldSz cx="9144000" cy="5143500" type="screen16x9"/>
  <p:notesSz cx="7099300" cy="10234613"/>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ane Püttcher" initials="AP" lastIdx="24" clrIdx="0"/>
  <p:cmAuthor id="1" name="Demetrius Gatzounis" initials="DG" lastIdx="3" clrIdx="1"/>
  <p:cmAuthor id="2" name="Andreas Schulz" initials="AS" lastIdx="11" clrIdx="2"/>
  <p:cmAuthor id="3" name="Ralf Bannemerschult" initials="RB"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800"/>
    <a:srgbClr val="00A99D"/>
    <a:srgbClr val="DED04A"/>
    <a:srgbClr val="AFB600"/>
    <a:srgbClr val="D8C82C"/>
    <a:srgbClr val="ED1849"/>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5" autoAdjust="0"/>
    <p:restoredTop sz="98579" autoAdjust="0"/>
  </p:normalViewPr>
  <p:slideViewPr>
    <p:cSldViewPr snapToGrid="0" snapToObjects="1">
      <p:cViewPr>
        <p:scale>
          <a:sx n="90" d="100"/>
          <a:sy n="90" d="100"/>
        </p:scale>
        <p:origin x="-1428" y="-960"/>
      </p:cViewPr>
      <p:guideLst>
        <p:guide orient="horz" pos="2946"/>
        <p:guide orient="horz" pos="786"/>
        <p:guide orient="horz" pos="83"/>
        <p:guide orient="horz" pos="704"/>
        <p:guide orient="horz" pos="2798"/>
        <p:guide orient="horz" pos="3117"/>
        <p:guide orient="horz" pos="2582"/>
        <p:guide orient="horz" pos="946"/>
        <p:guide pos="2880"/>
        <p:guide pos="322"/>
        <p:guide pos="4216"/>
        <p:guide pos="4760"/>
        <p:guide pos="5592"/>
        <p:guide pos="2540"/>
        <p:guide pos="2503"/>
        <p:guide pos="2579"/>
        <p:guide/>
        <p:guide pos="678"/>
        <p:guide pos="373"/>
        <p:guide pos="3928"/>
        <p:guide pos="3664"/>
      </p:guideLst>
    </p:cSldViewPr>
  </p:slideViewPr>
  <p:outlineViewPr>
    <p:cViewPr>
      <p:scale>
        <a:sx n="33" d="100"/>
        <a:sy n="33" d="100"/>
      </p:scale>
      <p:origin x="0" y="576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75533428165"/>
          <c:y val="5.7077625570776253E-2"/>
          <c:w val="0.69416785206258891"/>
          <c:h val="0.83561643835616439"/>
        </c:manualLayout>
      </c:layout>
      <c:barChart>
        <c:barDir val="col"/>
        <c:grouping val="clustered"/>
        <c:varyColors val="0"/>
        <c:ser>
          <c:idx val="0"/>
          <c:order val="0"/>
          <c:tx>
            <c:strRef>
              <c:f>Sheet1!$A$2</c:f>
              <c:strCache>
                <c:ptCount val="1"/>
                <c:pt idx="0">
                  <c:v>Male</c:v>
                </c:pt>
              </c:strCache>
            </c:strRef>
          </c:tx>
          <c:spPr>
            <a:solidFill>
              <a:srgbClr val="00A99D"/>
            </a:solidFill>
            <a:ln w="9506">
              <a:noFill/>
              <a:prstDash val="solid"/>
            </a:ln>
          </c:spPr>
          <c:invertIfNegative val="0"/>
          <c:cat>
            <c:strRef>
              <c:f>Sheet1!$B$1:$E$1</c:f>
              <c:strCache>
                <c:ptCount val="4"/>
                <c:pt idx="0">
                  <c:v>Asia-Pacific</c:v>
                </c:pt>
                <c:pt idx="1">
                  <c:v>Europe</c:v>
                </c:pt>
                <c:pt idx="2">
                  <c:v>Nth America</c:v>
                </c:pt>
                <c:pt idx="3">
                  <c:v>Latin America</c:v>
                </c:pt>
              </c:strCache>
            </c:strRef>
          </c:cat>
          <c:val>
            <c:numRef>
              <c:f>Sheet1!$B$2:$E$2</c:f>
              <c:numCache>
                <c:formatCode>General</c:formatCode>
                <c:ptCount val="4"/>
                <c:pt idx="0">
                  <c:v>29</c:v>
                </c:pt>
                <c:pt idx="1">
                  <c:v>21</c:v>
                </c:pt>
                <c:pt idx="2">
                  <c:v>46</c:v>
                </c:pt>
                <c:pt idx="3">
                  <c:v>63</c:v>
                </c:pt>
              </c:numCache>
            </c:numRef>
          </c:val>
        </c:ser>
        <c:ser>
          <c:idx val="1"/>
          <c:order val="1"/>
          <c:tx>
            <c:strRef>
              <c:f>Sheet1!$A$3</c:f>
              <c:strCache>
                <c:ptCount val="1"/>
                <c:pt idx="0">
                  <c:v>Female</c:v>
                </c:pt>
              </c:strCache>
            </c:strRef>
          </c:tx>
          <c:spPr>
            <a:solidFill>
              <a:schemeClr val="accent4"/>
            </a:solidFill>
            <a:ln w="9506">
              <a:noFill/>
              <a:prstDash val="solid"/>
            </a:ln>
          </c:spPr>
          <c:invertIfNegative val="0"/>
          <c:cat>
            <c:strRef>
              <c:f>Sheet1!$B$1:$E$1</c:f>
              <c:strCache>
                <c:ptCount val="4"/>
                <c:pt idx="0">
                  <c:v>Asia-Pacific</c:v>
                </c:pt>
                <c:pt idx="1">
                  <c:v>Europe</c:v>
                </c:pt>
                <c:pt idx="2">
                  <c:v>Nth America</c:v>
                </c:pt>
                <c:pt idx="3">
                  <c:v>Latin America</c:v>
                </c:pt>
              </c:strCache>
            </c:strRef>
          </c:cat>
          <c:val>
            <c:numRef>
              <c:f>Sheet1!$B$3:$E$3</c:f>
              <c:numCache>
                <c:formatCode>General</c:formatCode>
                <c:ptCount val="4"/>
                <c:pt idx="0">
                  <c:v>40</c:v>
                </c:pt>
                <c:pt idx="1">
                  <c:v>36</c:v>
                </c:pt>
                <c:pt idx="2">
                  <c:v>59</c:v>
                </c:pt>
                <c:pt idx="3">
                  <c:v>75</c:v>
                </c:pt>
              </c:numCache>
            </c:numRef>
          </c:val>
        </c:ser>
        <c:dLbls>
          <c:showLegendKey val="0"/>
          <c:showVal val="0"/>
          <c:showCatName val="0"/>
          <c:showSerName val="0"/>
          <c:showPercent val="0"/>
          <c:showBubbleSize val="0"/>
        </c:dLbls>
        <c:gapWidth val="150"/>
        <c:axId val="214563840"/>
        <c:axId val="247595776"/>
      </c:barChart>
      <c:catAx>
        <c:axId val="214563840"/>
        <c:scaling>
          <c:orientation val="minMax"/>
        </c:scaling>
        <c:delete val="0"/>
        <c:axPos val="b"/>
        <c:numFmt formatCode="General" sourceLinked="1"/>
        <c:majorTickMark val="out"/>
        <c:minorTickMark val="none"/>
        <c:tickLblPos val="low"/>
        <c:spPr>
          <a:ln w="12700">
            <a:solidFill>
              <a:schemeClr val="tx1"/>
            </a:solidFill>
            <a:prstDash val="solid"/>
          </a:ln>
        </c:spPr>
        <c:txPr>
          <a:bodyPr rot="0" vert="horz"/>
          <a:lstStyle/>
          <a:p>
            <a:pPr>
              <a:defRPr/>
            </a:pPr>
            <a:endParaRPr lang="de-DE"/>
          </a:p>
        </c:txPr>
        <c:crossAx val="247595776"/>
        <c:crosses val="autoZero"/>
        <c:auto val="1"/>
        <c:lblAlgn val="ctr"/>
        <c:lblOffset val="100"/>
        <c:noMultiLvlLbl val="0"/>
      </c:catAx>
      <c:valAx>
        <c:axId val="247595776"/>
        <c:scaling>
          <c:orientation val="minMax"/>
        </c:scaling>
        <c:delete val="0"/>
        <c:axPos val="l"/>
        <c:majorGridlines>
          <c:spPr>
            <a:ln w="9506">
              <a:noFill/>
              <a:prstDash val="solid"/>
            </a:ln>
          </c:spPr>
        </c:majorGridlines>
        <c:numFmt formatCode="General" sourceLinked="1"/>
        <c:majorTickMark val="out"/>
        <c:minorTickMark val="none"/>
        <c:tickLblPos val="nextTo"/>
        <c:spPr>
          <a:ln w="12700">
            <a:solidFill>
              <a:schemeClr val="tx1"/>
            </a:solidFill>
            <a:prstDash val="solid"/>
          </a:ln>
        </c:spPr>
        <c:txPr>
          <a:bodyPr rot="0" vert="horz"/>
          <a:lstStyle/>
          <a:p>
            <a:pPr>
              <a:defRPr/>
            </a:pPr>
            <a:endParaRPr lang="de-DE"/>
          </a:p>
        </c:txPr>
        <c:crossAx val="214563840"/>
        <c:crosses val="autoZero"/>
        <c:crossBetween val="between"/>
      </c:valAx>
      <c:spPr>
        <a:gradFill>
          <a:gsLst>
            <a:gs pos="0">
              <a:schemeClr val="bg1"/>
            </a:gs>
            <a:gs pos="100000">
              <a:schemeClr val="bg1">
                <a:lumMod val="95000"/>
              </a:schemeClr>
            </a:gs>
          </a:gsLst>
          <a:lin ang="5400000" scaled="1"/>
        </a:gradFill>
        <a:ln w="12700">
          <a:solidFill>
            <a:srgbClr val="FFFFFF"/>
          </a:solidFill>
          <a:prstDash val="solid"/>
        </a:ln>
      </c:spPr>
    </c:plotArea>
    <c:legend>
      <c:legendPos val="r"/>
      <c:layout>
        <c:manualLayout>
          <c:xMode val="edge"/>
          <c:yMode val="edge"/>
          <c:x val="0.82219061166429586"/>
          <c:y val="0.42009132420091322"/>
          <c:w val="0.10470347357999808"/>
          <c:h val="0.15832365923458744"/>
        </c:manualLayout>
      </c:layout>
      <c:overlay val="0"/>
      <c:spPr>
        <a:noFill/>
        <a:ln w="9506">
          <a:solidFill>
            <a:srgbClr val="FFFFFF"/>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mj-lt"/>
          <a:ea typeface="Arial"/>
          <a:cs typeface="Arial"/>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824008633412532"/>
          <c:y val="2.9510395707578806E-2"/>
          <c:w val="0.5721680524302506"/>
          <c:h val="0.80843021382890523"/>
        </c:manualLayout>
      </c:layout>
      <c:barChart>
        <c:barDir val="bar"/>
        <c:grouping val="percentStacked"/>
        <c:varyColors val="0"/>
        <c:ser>
          <c:idx val="0"/>
          <c:order val="0"/>
          <c:tx>
            <c:strRef>
              <c:f>Sheet1!$B$1</c:f>
              <c:strCache>
                <c:ptCount val="1"/>
                <c:pt idx="0">
                  <c:v>Not at all likely</c:v>
                </c:pt>
              </c:strCache>
            </c:strRef>
          </c:tx>
          <c:spPr>
            <a:solidFill>
              <a:schemeClr val="bg1">
                <a:lumMod val="75000"/>
              </a:schemeClr>
            </a:solidFill>
          </c:spPr>
          <c:invertIfNegative val="0"/>
          <c:cat>
            <c:numRef>
              <c:f>Sheet1!$A$2:$A$6</c:f>
              <c:numCache>
                <c:formatCode>General</c:formatCode>
                <c:ptCount val="5"/>
              </c:numCache>
            </c:numRef>
          </c:cat>
          <c:val>
            <c:numRef>
              <c:f>Sheet1!$B$2:$B$6</c:f>
              <c:numCache>
                <c:formatCode>0%</c:formatCode>
                <c:ptCount val="5"/>
                <c:pt idx="0">
                  <c:v>8.7769439037370903E-2</c:v>
                </c:pt>
                <c:pt idx="1">
                  <c:v>9.7270312244477644E-2</c:v>
                </c:pt>
                <c:pt idx="2">
                  <c:v>0.10610493068680479</c:v>
                </c:pt>
                <c:pt idx="3">
                  <c:v>0.12661763841736273</c:v>
                </c:pt>
                <c:pt idx="4">
                  <c:v>9.6573516179791583E-2</c:v>
                </c:pt>
              </c:numCache>
            </c:numRef>
          </c:val>
        </c:ser>
        <c:ser>
          <c:idx val="1"/>
          <c:order val="1"/>
          <c:tx>
            <c:strRef>
              <c:f>Sheet1!$C$1</c:f>
              <c:strCache>
                <c:ptCount val="1"/>
                <c:pt idx="0">
                  <c:v>Not very likely</c:v>
                </c:pt>
              </c:strCache>
            </c:strRef>
          </c:tx>
          <c:spPr>
            <a:solidFill>
              <a:schemeClr val="bg1">
                <a:lumMod val="85000"/>
              </a:schemeClr>
            </a:solidFill>
          </c:spPr>
          <c:invertIfNegative val="0"/>
          <c:cat>
            <c:numRef>
              <c:f>Sheet1!$A$2:$A$6</c:f>
              <c:numCache>
                <c:formatCode>General</c:formatCode>
                <c:ptCount val="5"/>
              </c:numCache>
            </c:numRef>
          </c:cat>
          <c:val>
            <c:numRef>
              <c:f>Sheet1!$C$2:$C$6</c:f>
              <c:numCache>
                <c:formatCode>0%</c:formatCode>
                <c:ptCount val="5"/>
                <c:pt idx="0">
                  <c:v>7.8249747941881179E-2</c:v>
                </c:pt>
                <c:pt idx="1">
                  <c:v>0.10146793768049581</c:v>
                </c:pt>
                <c:pt idx="2">
                  <c:v>9.5244188555169765E-2</c:v>
                </c:pt>
                <c:pt idx="3">
                  <c:v>9.671809566348373E-2</c:v>
                </c:pt>
                <c:pt idx="4">
                  <c:v>0.12801297864937955</c:v>
                </c:pt>
              </c:numCache>
            </c:numRef>
          </c:val>
        </c:ser>
        <c:ser>
          <c:idx val="2"/>
          <c:order val="2"/>
          <c:tx>
            <c:strRef>
              <c:f>Sheet1!$D$1</c:f>
              <c:strCache>
                <c:ptCount val="1"/>
                <c:pt idx="0">
                  <c:v>Somewhat likely</c:v>
                </c:pt>
              </c:strCache>
            </c:strRef>
          </c:tx>
          <c:spPr>
            <a:solidFill>
              <a:schemeClr val="accent1"/>
            </a:solidFill>
          </c:spPr>
          <c:invertIfNegative val="0"/>
          <c:cat>
            <c:numRef>
              <c:f>Sheet1!$A$2:$A$6</c:f>
              <c:numCache>
                <c:formatCode>General</c:formatCode>
                <c:ptCount val="5"/>
              </c:numCache>
            </c:numRef>
          </c:cat>
          <c:val>
            <c:numRef>
              <c:f>Sheet1!$D$2:$D$6</c:f>
              <c:numCache>
                <c:formatCode>0%</c:formatCode>
                <c:ptCount val="5"/>
                <c:pt idx="0">
                  <c:v>0.34546062100541541</c:v>
                </c:pt>
                <c:pt idx="1">
                  <c:v>0.32481598991973576</c:v>
                </c:pt>
                <c:pt idx="2">
                  <c:v>0.29992529198647083</c:v>
                </c:pt>
                <c:pt idx="3">
                  <c:v>0.32083520968360107</c:v>
                </c:pt>
                <c:pt idx="4">
                  <c:v>0.322518747493513</c:v>
                </c:pt>
              </c:numCache>
            </c:numRef>
          </c:val>
        </c:ser>
        <c:ser>
          <c:idx val="3"/>
          <c:order val="3"/>
          <c:tx>
            <c:strRef>
              <c:f>Sheet1!$E$1</c:f>
              <c:strCache>
                <c:ptCount val="1"/>
                <c:pt idx="0">
                  <c:v>Very likely</c:v>
                </c:pt>
              </c:strCache>
            </c:strRef>
          </c:tx>
          <c:spPr>
            <a:solidFill>
              <a:schemeClr val="accent1">
                <a:lumMod val="60000"/>
                <a:lumOff val="40000"/>
              </a:schemeClr>
            </a:solidFill>
          </c:spPr>
          <c:invertIfNegative val="0"/>
          <c:cat>
            <c:numRef>
              <c:f>Sheet1!$A$2:$A$6</c:f>
              <c:numCache>
                <c:formatCode>General</c:formatCode>
                <c:ptCount val="5"/>
              </c:numCache>
            </c:numRef>
          </c:cat>
          <c:val>
            <c:numRef>
              <c:f>Sheet1!$E$2:$E$6</c:f>
              <c:numCache>
                <c:formatCode>0%</c:formatCode>
                <c:ptCount val="5"/>
                <c:pt idx="0">
                  <c:v>0.48852019201531882</c:v>
                </c:pt>
                <c:pt idx="1">
                  <c:v>0.47644576015528139</c:v>
                </c:pt>
                <c:pt idx="2">
                  <c:v>0.49872558877154288</c:v>
                </c:pt>
                <c:pt idx="3">
                  <c:v>0.4558290562355396</c:v>
                </c:pt>
                <c:pt idx="4">
                  <c:v>0.45289475767730347</c:v>
                </c:pt>
              </c:numCache>
            </c:numRef>
          </c:val>
        </c:ser>
        <c:dLbls>
          <c:showLegendKey val="0"/>
          <c:showVal val="0"/>
          <c:showCatName val="0"/>
          <c:showSerName val="0"/>
          <c:showPercent val="0"/>
          <c:showBubbleSize val="0"/>
        </c:dLbls>
        <c:gapWidth val="80"/>
        <c:overlap val="100"/>
        <c:axId val="342729472"/>
        <c:axId val="342731008"/>
      </c:barChart>
      <c:catAx>
        <c:axId val="342729472"/>
        <c:scaling>
          <c:orientation val="maxMin"/>
        </c:scaling>
        <c:delete val="0"/>
        <c:axPos val="l"/>
        <c:numFmt formatCode="General" sourceLinked="1"/>
        <c:majorTickMark val="out"/>
        <c:minorTickMark val="none"/>
        <c:tickLblPos val="nextTo"/>
        <c:spPr>
          <a:ln>
            <a:solidFill>
              <a:schemeClr val="tx1"/>
            </a:solidFill>
          </a:ln>
        </c:spPr>
        <c:crossAx val="342731008"/>
        <c:crosses val="autoZero"/>
        <c:auto val="1"/>
        <c:lblAlgn val="ctr"/>
        <c:lblOffset val="100"/>
        <c:noMultiLvlLbl val="0"/>
      </c:catAx>
      <c:valAx>
        <c:axId val="342731008"/>
        <c:scaling>
          <c:orientation val="minMax"/>
        </c:scaling>
        <c:delete val="0"/>
        <c:axPos val="b"/>
        <c:numFmt formatCode="0%" sourceLinked="1"/>
        <c:majorTickMark val="out"/>
        <c:minorTickMark val="none"/>
        <c:tickLblPos val="nextTo"/>
        <c:spPr>
          <a:ln>
            <a:solidFill>
              <a:schemeClr val="tx1"/>
            </a:solidFill>
          </a:ln>
        </c:spPr>
        <c:crossAx val="342729472"/>
        <c:crosses val="max"/>
        <c:crossBetween val="between"/>
      </c:valAx>
      <c:spPr>
        <a:gradFill flip="none" rotWithShape="1">
          <a:gsLst>
            <a:gs pos="0">
              <a:schemeClr val="bg1">
                <a:lumMod val="95000"/>
              </a:schemeClr>
            </a:gs>
            <a:gs pos="100000">
              <a:schemeClr val="bg1"/>
            </a:gs>
          </a:gsLst>
          <a:lin ang="0" scaled="1"/>
          <a:tileRect/>
        </a:gradFill>
      </c:spPr>
    </c:plotArea>
    <c:legend>
      <c:legendPos val="b"/>
      <c:layout>
        <c:manualLayout>
          <c:xMode val="edge"/>
          <c:yMode val="edge"/>
          <c:x val="0.1305804071788324"/>
          <c:y val="0.92335624050969767"/>
          <c:w val="0.73883904376817766"/>
          <c:h val="7.6643759490302277E-2"/>
        </c:manualLayout>
      </c:layout>
      <c:overlay val="0"/>
    </c:legend>
    <c:plotVisOnly val="1"/>
    <c:dispBlanksAs val="gap"/>
    <c:showDLblsOverMax val="0"/>
  </c:chart>
  <c:txPr>
    <a:bodyPr/>
    <a:lstStyle/>
    <a:p>
      <a:pPr>
        <a:defRPr sz="12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invertIfNegative val="0"/>
          <c:dLbls>
            <c:dLbl>
              <c:idx val="0"/>
              <c:numFmt formatCode="0.0%" sourceLinked="0"/>
              <c:spPr/>
              <c:txPr>
                <a:bodyPr/>
                <a:lstStyle/>
                <a:p>
                  <a:pPr algn="ctr">
                    <a:defRPr lang="en-US" sz="1200" b="0" i="0" u="none" strike="noStrike" kern="1200" baseline="0">
                      <a:solidFill>
                        <a:srgbClr val="505050"/>
                      </a:solidFill>
                      <a:latin typeface="+mn-lt"/>
                      <a:ea typeface="+mn-ea"/>
                      <a:cs typeface="+mn-cs"/>
                    </a:defRPr>
                  </a:pPr>
                  <a:endParaRPr lang="de-DE"/>
                </a:p>
              </c:txPr>
              <c:dLblPos val="outEnd"/>
              <c:showLegendKey val="0"/>
              <c:showVal val="1"/>
              <c:showCatName val="0"/>
              <c:showSerName val="0"/>
              <c:showPercent val="0"/>
              <c:showBubbleSize val="0"/>
            </c:dLbl>
            <c:dLbl>
              <c:idx val="1"/>
              <c:numFmt formatCode="0.0%" sourceLinked="0"/>
              <c:spPr/>
              <c:txPr>
                <a:bodyPr/>
                <a:lstStyle/>
                <a:p>
                  <a:pPr algn="ctr">
                    <a:defRPr lang="en-US" sz="1200" b="0" i="0" u="none" strike="noStrike" kern="1200" baseline="0">
                      <a:solidFill>
                        <a:srgbClr val="505050"/>
                      </a:solidFill>
                      <a:latin typeface="+mn-lt"/>
                      <a:ea typeface="+mn-ea"/>
                      <a:cs typeface="+mn-cs"/>
                    </a:defRPr>
                  </a:pPr>
                  <a:endParaRPr lang="de-DE"/>
                </a:p>
              </c:txPr>
              <c:dLblPos val="outEnd"/>
              <c:showLegendKey val="0"/>
              <c:showVal val="1"/>
              <c:showCatName val="0"/>
              <c:showSerName val="0"/>
              <c:showPercent val="0"/>
              <c:showBubbleSize val="0"/>
            </c:dLbl>
            <c:dLbl>
              <c:idx val="2"/>
              <c:numFmt formatCode="0.0%" sourceLinked="0"/>
              <c:spPr/>
              <c:txPr>
                <a:bodyPr/>
                <a:lstStyle/>
                <a:p>
                  <a:pPr algn="ctr">
                    <a:defRPr lang="en-US" sz="1200" b="0" i="0" u="none" strike="noStrike" kern="1200" baseline="0">
                      <a:solidFill>
                        <a:srgbClr val="505050"/>
                      </a:solidFill>
                      <a:latin typeface="+mn-lt"/>
                      <a:ea typeface="+mn-ea"/>
                      <a:cs typeface="+mn-cs"/>
                    </a:defRPr>
                  </a:pPr>
                  <a:endParaRPr lang="de-DE"/>
                </a:p>
              </c:txPr>
              <c:dLblPos val="outEnd"/>
              <c:showLegendKey val="0"/>
              <c:showVal val="1"/>
              <c:showCatName val="0"/>
              <c:showSerName val="0"/>
              <c:showPercent val="0"/>
              <c:showBubbleSize val="0"/>
            </c:dLbl>
            <c:dLbl>
              <c:idx val="3"/>
              <c:numFmt formatCode="0.0%" sourceLinked="0"/>
              <c:spPr/>
              <c:txPr>
                <a:bodyPr/>
                <a:lstStyle/>
                <a:p>
                  <a:pPr algn="ctr">
                    <a:defRPr lang="en-US" sz="1200" b="0" i="0" u="none" strike="noStrike" kern="1200" baseline="0">
                      <a:solidFill>
                        <a:srgbClr val="505050"/>
                      </a:solidFill>
                      <a:latin typeface="+mn-lt"/>
                      <a:ea typeface="+mn-ea"/>
                      <a:cs typeface="+mn-cs"/>
                    </a:defRPr>
                  </a:pPr>
                  <a:endParaRPr lang="de-DE"/>
                </a:p>
              </c:txPr>
              <c:dLblPos val="outEnd"/>
              <c:showLegendKey val="0"/>
              <c:showVal val="1"/>
              <c:showCatName val="0"/>
              <c:showSerName val="0"/>
              <c:showPercent val="0"/>
              <c:showBubbleSize val="0"/>
            </c:dLbl>
            <c:dLbl>
              <c:idx val="4"/>
              <c:numFmt formatCode="0.0%" sourceLinked="0"/>
              <c:spPr/>
              <c:txPr>
                <a:bodyPr/>
                <a:lstStyle/>
                <a:p>
                  <a:pPr algn="ctr">
                    <a:defRPr lang="en-US" sz="1200" b="0" i="0" u="none" strike="noStrike" kern="1200" baseline="0">
                      <a:solidFill>
                        <a:srgbClr val="505050"/>
                      </a:solidFill>
                      <a:latin typeface="+mn-lt"/>
                      <a:ea typeface="+mn-ea"/>
                      <a:cs typeface="+mn-cs"/>
                    </a:defRPr>
                  </a:pPr>
                  <a:endParaRPr lang="de-DE"/>
                </a:p>
              </c:txPr>
              <c:dLblPos val="outEnd"/>
              <c:showLegendKey val="0"/>
              <c:showVal val="1"/>
              <c:showCatName val="0"/>
              <c:showSerName val="0"/>
              <c:showPercent val="0"/>
              <c:showBubbleSize val="0"/>
            </c:dLbl>
            <c:numFmt formatCode="0.0%" sourceLinked="0"/>
            <c:txPr>
              <a:bodyPr/>
              <a:lstStyle/>
              <a:p>
                <a:pPr>
                  <a:defRPr sz="1200">
                    <a:solidFill>
                      <a:schemeClr val="bg1">
                        <a:lumMod val="50000"/>
                      </a:schemeClr>
                    </a:solidFill>
                  </a:defRPr>
                </a:pPr>
                <a:endParaRPr lang="de-DE"/>
              </a:p>
            </c:txPr>
            <c:dLblPos val="outEnd"/>
            <c:showLegendKey val="0"/>
            <c:showVal val="1"/>
            <c:showCatName val="0"/>
            <c:showSerName val="0"/>
            <c:showPercent val="0"/>
            <c:showBubbleSize val="0"/>
            <c:showLeaderLines val="0"/>
          </c:dLbls>
          <c:cat>
            <c:strRef>
              <c:f>Sheet1!$A$2:$A$6</c:f>
              <c:strCache>
                <c:ptCount val="5"/>
                <c:pt idx="0">
                  <c:v>Primary Dysmenorrhea</c:v>
                </c:pt>
                <c:pt idx="1">
                  <c:v>Hormone Withdrawal Associated Symptoms</c:v>
                </c:pt>
                <c:pt idx="2">
                  <c:v>Impairment of sexual desire/libido due to oral contraception use</c:v>
                </c:pt>
                <c:pt idx="3">
                  <c:v>Heavy menstrual bleeding</c:v>
                </c:pt>
                <c:pt idx="4">
                  <c:v>Endometriosis</c:v>
                </c:pt>
              </c:strCache>
            </c:strRef>
          </c:cat>
          <c:val>
            <c:numRef>
              <c:f>Sheet1!$B$2:$B$6</c:f>
              <c:numCache>
                <c:formatCode>0.00%</c:formatCode>
                <c:ptCount val="5"/>
                <c:pt idx="0">
                  <c:v>0.19687541986575988</c:v>
                </c:pt>
                <c:pt idx="1">
                  <c:v>0.15277214092518723</c:v>
                </c:pt>
                <c:pt idx="2">
                  <c:v>7.4283674612314055E-2</c:v>
                </c:pt>
                <c:pt idx="3">
                  <c:v>0.21863025225283347</c:v>
                </c:pt>
                <c:pt idx="4">
                  <c:v>7.1365316153564382E-2</c:v>
                </c:pt>
              </c:numCache>
            </c:numRef>
          </c:val>
        </c:ser>
        <c:dLbls>
          <c:showLegendKey val="0"/>
          <c:showVal val="0"/>
          <c:showCatName val="0"/>
          <c:showSerName val="0"/>
          <c:showPercent val="0"/>
          <c:showBubbleSize val="0"/>
        </c:dLbls>
        <c:gapWidth val="75"/>
        <c:overlap val="40"/>
        <c:axId val="342828928"/>
        <c:axId val="342830464"/>
      </c:barChart>
      <c:catAx>
        <c:axId val="342828928"/>
        <c:scaling>
          <c:orientation val="minMax"/>
        </c:scaling>
        <c:delete val="0"/>
        <c:axPos val="b"/>
        <c:majorTickMark val="none"/>
        <c:minorTickMark val="none"/>
        <c:tickLblPos val="nextTo"/>
        <c:spPr>
          <a:ln>
            <a:solidFill>
              <a:schemeClr val="tx1"/>
            </a:solidFill>
          </a:ln>
        </c:spPr>
        <c:txPr>
          <a:bodyPr anchor="ctr" anchorCtr="1"/>
          <a:lstStyle/>
          <a:p>
            <a:pPr>
              <a:defRPr sz="1000"/>
            </a:pPr>
            <a:endParaRPr lang="de-DE"/>
          </a:p>
        </c:txPr>
        <c:crossAx val="342830464"/>
        <c:crosses val="autoZero"/>
        <c:auto val="1"/>
        <c:lblAlgn val="ctr"/>
        <c:lblOffset val="100"/>
        <c:noMultiLvlLbl val="0"/>
      </c:catAx>
      <c:valAx>
        <c:axId val="342830464"/>
        <c:scaling>
          <c:orientation val="minMax"/>
          <c:max val="0.24000000000000021"/>
          <c:min val="0"/>
        </c:scaling>
        <c:delete val="0"/>
        <c:axPos val="l"/>
        <c:numFmt formatCode="0%" sourceLinked="0"/>
        <c:majorTickMark val="out"/>
        <c:minorTickMark val="none"/>
        <c:tickLblPos val="nextTo"/>
        <c:spPr>
          <a:ln>
            <a:solidFill>
              <a:schemeClr val="tx1"/>
            </a:solidFill>
          </a:ln>
        </c:spPr>
        <c:txPr>
          <a:bodyPr/>
          <a:lstStyle/>
          <a:p>
            <a:pPr>
              <a:defRPr sz="1200"/>
            </a:pPr>
            <a:endParaRPr lang="de-DE"/>
          </a:p>
        </c:txPr>
        <c:crossAx val="342828928"/>
        <c:crosses val="autoZero"/>
        <c:crossBetween val="between"/>
        <c:majorUnit val="4.0000000000000022E-2"/>
      </c:valAx>
      <c:spPr>
        <a:gradFill>
          <a:gsLst>
            <a:gs pos="0">
              <a:schemeClr val="bg1"/>
            </a:gs>
            <a:gs pos="100000">
              <a:schemeClr val="bg1">
                <a:lumMod val="95000"/>
              </a:schemeClr>
            </a:gs>
          </a:gsLst>
          <a:lin ang="5400000" scaled="0"/>
        </a:gradFill>
      </c:spPr>
    </c:plotArea>
    <c:plotVisOnly val="1"/>
    <c:dispBlanksAs val="gap"/>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c:v>
                </c:pt>
              </c:strCache>
            </c:strRef>
          </c:tx>
          <c:invertIfNegative val="0"/>
          <c:dLbls>
            <c:showLegendKey val="0"/>
            <c:showVal val="1"/>
            <c:showCatName val="0"/>
            <c:showSerName val="0"/>
            <c:showPercent val="0"/>
            <c:showBubbleSize val="0"/>
            <c:showLeaderLines val="0"/>
          </c:dLbls>
          <c:cat>
            <c:strRef>
              <c:f>Sheet1!$A$2:$A$6</c:f>
              <c:strCache>
                <c:ptCount val="5"/>
                <c:pt idx="0">
                  <c:v>Severe cramping, 
bloating and/
or headaches</c:v>
                </c:pt>
                <c:pt idx="1">
                  <c:v>Irregular/
unpredictable 
periods</c:v>
                </c:pt>
                <c:pt idx="2">
                  <c:v>Heavy 
menstrual 
bleeding</c:v>
                </c:pt>
                <c:pt idx="3">
                  <c:v>Loss or decrease 
of sexual desire 
due to birth control</c:v>
                </c:pt>
                <c:pt idx="4">
                  <c:v>None of these</c:v>
                </c:pt>
              </c:strCache>
            </c:strRef>
          </c:cat>
          <c:val>
            <c:numRef>
              <c:f>Sheet1!$B$2:$B$6</c:f>
              <c:numCache>
                <c:formatCode>0.0%</c:formatCode>
                <c:ptCount val="5"/>
                <c:pt idx="0">
                  <c:v>0.40776176272082998</c:v>
                </c:pt>
                <c:pt idx="1">
                  <c:v>0.39143780183008825</c:v>
                </c:pt>
                <c:pt idx="2">
                  <c:v>0.28662185111675365</c:v>
                </c:pt>
                <c:pt idx="3">
                  <c:v>0.13304222238226657</c:v>
                </c:pt>
                <c:pt idx="4">
                  <c:v>0.31600285485256396</c:v>
                </c:pt>
              </c:numCache>
            </c:numRef>
          </c:val>
        </c:ser>
        <c:dLbls>
          <c:showLegendKey val="0"/>
          <c:showVal val="0"/>
          <c:showCatName val="0"/>
          <c:showSerName val="0"/>
          <c:showPercent val="0"/>
          <c:showBubbleSize val="0"/>
        </c:dLbls>
        <c:gapWidth val="75"/>
        <c:overlap val="-25"/>
        <c:axId val="342857984"/>
        <c:axId val="342876160"/>
      </c:barChart>
      <c:catAx>
        <c:axId val="342857984"/>
        <c:scaling>
          <c:orientation val="minMax"/>
        </c:scaling>
        <c:delete val="0"/>
        <c:axPos val="b"/>
        <c:majorTickMark val="none"/>
        <c:minorTickMark val="none"/>
        <c:tickLblPos val="nextTo"/>
        <c:spPr>
          <a:ln w="12700">
            <a:solidFill>
              <a:schemeClr val="tx1"/>
            </a:solidFill>
          </a:ln>
        </c:spPr>
        <c:txPr>
          <a:bodyPr rot="0" vert="horz" anchor="ctr" anchorCtr="0"/>
          <a:lstStyle/>
          <a:p>
            <a:pPr>
              <a:defRPr sz="1200"/>
            </a:pPr>
            <a:endParaRPr lang="de-DE"/>
          </a:p>
        </c:txPr>
        <c:crossAx val="342876160"/>
        <c:crosses val="autoZero"/>
        <c:auto val="1"/>
        <c:lblAlgn val="ctr"/>
        <c:lblOffset val="100"/>
        <c:tickLblSkip val="1"/>
        <c:noMultiLvlLbl val="0"/>
      </c:catAx>
      <c:valAx>
        <c:axId val="342876160"/>
        <c:scaling>
          <c:orientation val="minMax"/>
          <c:max val="0.5"/>
          <c:min val="0"/>
        </c:scaling>
        <c:delete val="0"/>
        <c:axPos val="l"/>
        <c:numFmt formatCode="0%" sourceLinked="0"/>
        <c:majorTickMark val="out"/>
        <c:minorTickMark val="none"/>
        <c:tickLblPos val="nextTo"/>
        <c:spPr>
          <a:ln w="12700">
            <a:solidFill>
              <a:schemeClr val="tx1"/>
            </a:solidFill>
          </a:ln>
        </c:spPr>
        <c:crossAx val="342857984"/>
        <c:crosses val="autoZero"/>
        <c:crossBetween val="between"/>
        <c:majorUnit val="0.1"/>
      </c:valAx>
      <c:spPr>
        <a:gradFill flip="none" rotWithShape="1">
          <a:gsLst>
            <a:gs pos="0">
              <a:schemeClr val="bg1"/>
            </a:gs>
            <a:gs pos="100000">
              <a:schemeClr val="bg1">
                <a:lumMod val="95000"/>
              </a:schemeClr>
            </a:gs>
          </a:gsLst>
          <a:lin ang="5400000" scaled="1"/>
          <a:tileRect/>
        </a:gradFill>
      </c:spPr>
    </c:plotArea>
    <c:plotVisOnly val="1"/>
    <c:dispBlanksAs val="gap"/>
    <c:showDLblsOverMax val="0"/>
  </c:chart>
  <c:txPr>
    <a:bodyPr/>
    <a:lstStyle/>
    <a:p>
      <a:pPr>
        <a:defRPr sz="12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Sheet1!$A$2:$A$16</c:f>
              <c:strCache>
                <c:ptCount val="15"/>
                <c:pt idx="0">
                  <c:v>Less mood swings</c:v>
                </c:pt>
                <c:pt idx="1">
                  <c:v>Less cramping</c:v>
                </c:pt>
                <c:pt idx="2">
                  <c:v>No use of hormones/less hormones</c:v>
                </c:pt>
                <c:pt idx="3">
                  <c:v>Reduce menstrual symptoms</c:v>
                </c:pt>
                <c:pt idx="4">
                  <c:v>Help with headaches/migraines</c:v>
                </c:pt>
                <c:pt idx="5">
                  <c:v>Less bleeding</c:v>
                </c:pt>
                <c:pt idx="6">
                  <c:v>Increase / no decrease libido</c:v>
                </c:pt>
                <c:pt idx="7">
                  <c:v>A more "natural" product</c:v>
                </c:pt>
                <c:pt idx="8">
                  <c:v>More information available</c:v>
                </c:pt>
                <c:pt idx="9">
                  <c:v>More reliable</c:v>
                </c:pt>
                <c:pt idx="10">
                  <c:v>Cheaper</c:v>
                </c:pt>
                <c:pt idx="11">
                  <c:v>No negative long-term effects</c:v>
                </c:pt>
                <c:pt idx="12">
                  <c:v>No weight gain</c:v>
                </c:pt>
                <c:pt idx="13">
                  <c:v>Less frequent use </c:v>
                </c:pt>
                <c:pt idx="14">
                  <c:v>Less side effects</c:v>
                </c:pt>
              </c:strCache>
            </c:strRef>
          </c:cat>
          <c:val>
            <c:numRef>
              <c:f>Sheet1!$B$2:$B$16</c:f>
              <c:numCache>
                <c:formatCode>0%</c:formatCode>
                <c:ptCount val="15"/>
                <c:pt idx="0">
                  <c:v>2.8483573393753035E-2</c:v>
                </c:pt>
                <c:pt idx="1">
                  <c:v>2.9130927334520149E-2</c:v>
                </c:pt>
                <c:pt idx="2">
                  <c:v>2.9616442790095485E-2</c:v>
                </c:pt>
                <c:pt idx="3">
                  <c:v>2.9778281275287262E-2</c:v>
                </c:pt>
                <c:pt idx="4">
                  <c:v>3.2691374008739275E-2</c:v>
                </c:pt>
                <c:pt idx="5">
                  <c:v>3.7870205534876196E-2</c:v>
                </c:pt>
                <c:pt idx="6">
                  <c:v>4.304903706101311E-2</c:v>
                </c:pt>
                <c:pt idx="7">
                  <c:v>4.547661433888979E-2</c:v>
                </c:pt>
                <c:pt idx="8">
                  <c:v>5.0331768894643143E-2</c:v>
                </c:pt>
                <c:pt idx="9">
                  <c:v>5.9071047094999191E-2</c:v>
                </c:pt>
                <c:pt idx="10">
                  <c:v>6.5220909532286778E-2</c:v>
                </c:pt>
                <c:pt idx="11">
                  <c:v>8.1404758051464632E-2</c:v>
                </c:pt>
                <c:pt idx="12">
                  <c:v>8.5774397151642659E-2</c:v>
                </c:pt>
                <c:pt idx="13">
                  <c:v>0.14403625182068297</c:v>
                </c:pt>
                <c:pt idx="14">
                  <c:v>0.17235798672924421</c:v>
                </c:pt>
              </c:numCache>
            </c:numRef>
          </c:val>
        </c:ser>
        <c:dLbls>
          <c:showLegendKey val="0"/>
          <c:showVal val="0"/>
          <c:showCatName val="0"/>
          <c:showSerName val="0"/>
          <c:showPercent val="0"/>
          <c:showBubbleSize val="0"/>
        </c:dLbls>
        <c:gapWidth val="150"/>
        <c:axId val="40942208"/>
        <c:axId val="40952192"/>
      </c:barChart>
      <c:catAx>
        <c:axId val="40942208"/>
        <c:scaling>
          <c:orientation val="minMax"/>
        </c:scaling>
        <c:delete val="0"/>
        <c:axPos val="l"/>
        <c:numFmt formatCode="General" sourceLinked="1"/>
        <c:majorTickMark val="out"/>
        <c:minorTickMark val="none"/>
        <c:tickLblPos val="nextTo"/>
        <c:spPr>
          <a:ln>
            <a:solidFill>
              <a:schemeClr val="tx1"/>
            </a:solidFill>
          </a:ln>
        </c:spPr>
        <c:txPr>
          <a:bodyPr/>
          <a:lstStyle/>
          <a:p>
            <a:pPr>
              <a:defRPr sz="1200">
                <a:solidFill>
                  <a:schemeClr val="tx1"/>
                </a:solidFill>
              </a:defRPr>
            </a:pPr>
            <a:endParaRPr lang="de-DE"/>
          </a:p>
        </c:txPr>
        <c:crossAx val="40952192"/>
        <c:crosses val="autoZero"/>
        <c:auto val="1"/>
        <c:lblAlgn val="ctr"/>
        <c:lblOffset val="100"/>
        <c:noMultiLvlLbl val="0"/>
      </c:catAx>
      <c:valAx>
        <c:axId val="40952192"/>
        <c:scaling>
          <c:orientation val="minMax"/>
          <c:max val="0.2"/>
        </c:scaling>
        <c:delete val="0"/>
        <c:axPos val="b"/>
        <c:numFmt formatCode="0%" sourceLinked="1"/>
        <c:majorTickMark val="out"/>
        <c:minorTickMark val="none"/>
        <c:tickLblPos val="nextTo"/>
        <c:spPr>
          <a:ln>
            <a:solidFill>
              <a:schemeClr val="tx1"/>
            </a:solidFill>
          </a:ln>
        </c:spPr>
        <c:txPr>
          <a:bodyPr/>
          <a:lstStyle/>
          <a:p>
            <a:pPr>
              <a:defRPr>
                <a:solidFill>
                  <a:schemeClr val="tx1"/>
                </a:solidFill>
              </a:defRPr>
            </a:pPr>
            <a:endParaRPr lang="de-DE"/>
          </a:p>
        </c:txPr>
        <c:crossAx val="40942208"/>
        <c:crosses val="autoZero"/>
        <c:crossBetween val="between"/>
        <c:majorUnit val="0.05"/>
      </c:valAx>
      <c:spPr>
        <a:gradFill flip="none" rotWithShape="1">
          <a:gsLst>
            <a:gs pos="0">
              <a:schemeClr val="bg1"/>
            </a:gs>
            <a:gs pos="100000">
              <a:schemeClr val="bg1">
                <a:lumMod val="95000"/>
              </a:schemeClr>
            </a:gs>
          </a:gsLst>
          <a:lin ang="10800000" scaled="1"/>
          <a:tileRect/>
        </a:gradFill>
      </c:spPr>
    </c:plotArea>
    <c:plotVisOnly val="1"/>
    <c:dispBlanksAs val="gap"/>
    <c:showDLblsOverMax val="0"/>
  </c:chart>
  <c:txPr>
    <a:bodyPr/>
    <a:lstStyle/>
    <a:p>
      <a:pPr>
        <a:defRPr sz="900">
          <a:latin typeface="+mj-lt"/>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96492220037853"/>
          <c:y val="0.14563338523081965"/>
          <c:w val="0.50741060348916833"/>
          <c:h val="0.73860502536520678"/>
        </c:manualLayout>
      </c:layout>
      <c:barChart>
        <c:barDir val="bar"/>
        <c:grouping val="clustered"/>
        <c:varyColors val="0"/>
        <c:ser>
          <c:idx val="0"/>
          <c:order val="0"/>
          <c:tx>
            <c:strRef>
              <c:f>Tabelle1!$B$1</c:f>
              <c:strCache>
                <c:ptCount val="1"/>
                <c:pt idx="0">
                  <c:v>Deaths / 100,000 women years</c:v>
                </c:pt>
              </c:strCache>
            </c:strRef>
          </c:tx>
          <c:spPr>
            <a:solidFill>
              <a:schemeClr val="accent1"/>
            </a:solidFill>
          </c:spPr>
          <c:invertIfNegative val="0"/>
          <c:dLbls>
            <c:txPr>
              <a:bodyPr/>
              <a:lstStyle/>
              <a:p>
                <a:pPr>
                  <a:defRPr b="1">
                    <a:solidFill>
                      <a:schemeClr val="tx1"/>
                    </a:solidFill>
                  </a:defRPr>
                </a:pPr>
                <a:endParaRPr lang="de-DE"/>
              </a:p>
            </c:txPr>
            <c:showLegendKey val="0"/>
            <c:showVal val="1"/>
            <c:showCatName val="0"/>
            <c:showSerName val="0"/>
            <c:showPercent val="0"/>
            <c:showBubbleSize val="0"/>
            <c:showLeaderLines val="0"/>
          </c:dLbls>
          <c:cat>
            <c:strRef>
              <c:f>Tabelle1!$A$2:$A$6</c:f>
              <c:strCache>
                <c:ptCount val="5"/>
                <c:pt idx="0">
                  <c:v>Smoker (35y)</c:v>
                </c:pt>
                <c:pt idx="1">
                  <c:v>Road deaths</c:v>
                </c:pt>
                <c:pt idx="2">
                  <c:v>Household accidents</c:v>
                </c:pt>
                <c:pt idx="3">
                  <c:v>Women's background fatal VTE risk (15-44y)</c:v>
                </c:pt>
                <c:pt idx="4">
                  <c:v>COC users</c:v>
                </c:pt>
              </c:strCache>
            </c:strRef>
          </c:cat>
          <c:val>
            <c:numRef>
              <c:f>Tabelle1!$B$2:$B$6</c:f>
              <c:numCache>
                <c:formatCode>General</c:formatCode>
                <c:ptCount val="5"/>
                <c:pt idx="0">
                  <c:v>167</c:v>
                </c:pt>
                <c:pt idx="1">
                  <c:v>8</c:v>
                </c:pt>
                <c:pt idx="2">
                  <c:v>4</c:v>
                </c:pt>
                <c:pt idx="3">
                  <c:v>0.6</c:v>
                </c:pt>
                <c:pt idx="4">
                  <c:v>0.9</c:v>
                </c:pt>
              </c:numCache>
            </c:numRef>
          </c:val>
        </c:ser>
        <c:dLbls>
          <c:showLegendKey val="0"/>
          <c:showVal val="0"/>
          <c:showCatName val="0"/>
          <c:showSerName val="0"/>
          <c:showPercent val="0"/>
          <c:showBubbleSize val="0"/>
        </c:dLbls>
        <c:gapWidth val="150"/>
        <c:axId val="329394816"/>
        <c:axId val="329400704"/>
      </c:barChart>
      <c:catAx>
        <c:axId val="329394816"/>
        <c:scaling>
          <c:orientation val="minMax"/>
        </c:scaling>
        <c:delete val="0"/>
        <c:axPos val="l"/>
        <c:majorTickMark val="out"/>
        <c:minorTickMark val="none"/>
        <c:tickLblPos val="nextTo"/>
        <c:spPr>
          <a:ln>
            <a:solidFill>
              <a:schemeClr val="tx1"/>
            </a:solidFill>
          </a:ln>
        </c:spPr>
        <c:crossAx val="329400704"/>
        <c:crosses val="autoZero"/>
        <c:auto val="1"/>
        <c:lblAlgn val="ctr"/>
        <c:lblOffset val="100"/>
        <c:noMultiLvlLbl val="0"/>
      </c:catAx>
      <c:valAx>
        <c:axId val="329400704"/>
        <c:scaling>
          <c:orientation val="minMax"/>
        </c:scaling>
        <c:delete val="0"/>
        <c:axPos val="b"/>
        <c:majorGridlines>
          <c:spPr>
            <a:ln>
              <a:noFill/>
            </a:ln>
          </c:spPr>
        </c:majorGridlines>
        <c:numFmt formatCode="General" sourceLinked="1"/>
        <c:majorTickMark val="out"/>
        <c:minorTickMark val="none"/>
        <c:tickLblPos val="nextTo"/>
        <c:spPr>
          <a:ln>
            <a:solidFill>
              <a:schemeClr val="tx1"/>
            </a:solidFill>
          </a:ln>
        </c:spPr>
        <c:crossAx val="329394816"/>
        <c:crosses val="autoZero"/>
        <c:crossBetween val="between"/>
      </c:valAx>
      <c:spPr>
        <a:gradFill flip="none" rotWithShape="1">
          <a:gsLst>
            <a:gs pos="0">
              <a:schemeClr val="bg1"/>
            </a:gs>
            <a:gs pos="100000">
              <a:schemeClr val="bg1">
                <a:lumMod val="95000"/>
              </a:schemeClr>
            </a:gs>
          </a:gsLst>
          <a:lin ang="10800000" scaled="1"/>
          <a:tileRect/>
        </a:gradFill>
      </c:spPr>
    </c:plotArea>
    <c:legend>
      <c:legendPos val="t"/>
      <c:layout/>
      <c:overlay val="0"/>
    </c:legend>
    <c:plotVisOnly val="1"/>
    <c:dispBlanksAs val="gap"/>
    <c:showDLblsOverMax val="0"/>
  </c:chart>
  <c:spPr>
    <a:ln>
      <a:noFill/>
    </a:ln>
  </c:spPr>
  <c:txPr>
    <a:bodyPr/>
    <a:lstStyle/>
    <a:p>
      <a:pPr>
        <a:defRPr sz="1400" b="0" baseline="0">
          <a:solidFill>
            <a:schemeClr val="tx1"/>
          </a:solidFil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de-DE"/>
        </a:p>
      </c:txPr>
    </c:title>
    <c:autoTitleDeleted val="0"/>
    <c:plotArea>
      <c:layout/>
      <c:lineChart>
        <c:grouping val="standard"/>
        <c:varyColors val="0"/>
        <c:ser>
          <c:idx val="0"/>
          <c:order val="0"/>
          <c:tx>
            <c:strRef>
              <c:f>Tabelle1!$B$1</c:f>
              <c:strCache>
                <c:ptCount val="1"/>
                <c:pt idx="0">
                  <c:v>Pregnancies avoided [%]</c:v>
                </c:pt>
              </c:strCache>
            </c:strRef>
          </c:tx>
          <c:cat>
            <c:strRef>
              <c:f>Tabelle1!$A$2:$A$4</c:f>
              <c:strCache>
                <c:ptCount val="3"/>
                <c:pt idx="0">
                  <c:v>24 hours</c:v>
                </c:pt>
                <c:pt idx="1">
                  <c:v>48 hours</c:v>
                </c:pt>
                <c:pt idx="2">
                  <c:v>72 hours</c:v>
                </c:pt>
              </c:strCache>
            </c:strRef>
          </c:cat>
          <c:val>
            <c:numRef>
              <c:f>Tabelle1!$B$2:$B$4</c:f>
              <c:numCache>
                <c:formatCode>General</c:formatCode>
                <c:ptCount val="3"/>
                <c:pt idx="0">
                  <c:v>95</c:v>
                </c:pt>
                <c:pt idx="1">
                  <c:v>85</c:v>
                </c:pt>
                <c:pt idx="2">
                  <c:v>58</c:v>
                </c:pt>
              </c:numCache>
            </c:numRef>
          </c:val>
          <c:smooth val="0"/>
        </c:ser>
        <c:dLbls>
          <c:showLegendKey val="0"/>
          <c:showVal val="0"/>
          <c:showCatName val="0"/>
          <c:showSerName val="0"/>
          <c:showPercent val="0"/>
          <c:showBubbleSize val="0"/>
        </c:dLbls>
        <c:marker val="1"/>
        <c:smooth val="0"/>
        <c:axId val="329546752"/>
        <c:axId val="329564928"/>
      </c:lineChart>
      <c:catAx>
        <c:axId val="329546752"/>
        <c:scaling>
          <c:orientation val="minMax"/>
        </c:scaling>
        <c:delete val="0"/>
        <c:axPos val="b"/>
        <c:numFmt formatCode="General" sourceLinked="1"/>
        <c:majorTickMark val="out"/>
        <c:minorTickMark val="none"/>
        <c:tickLblPos val="nextTo"/>
        <c:spPr>
          <a:ln>
            <a:solidFill>
              <a:schemeClr val="tx1"/>
            </a:solidFill>
          </a:ln>
        </c:spPr>
        <c:crossAx val="329564928"/>
        <c:crosses val="autoZero"/>
        <c:auto val="1"/>
        <c:lblAlgn val="ctr"/>
        <c:lblOffset val="100"/>
        <c:noMultiLvlLbl val="0"/>
      </c:catAx>
      <c:valAx>
        <c:axId val="329564928"/>
        <c:scaling>
          <c:orientation val="minMax"/>
        </c:scaling>
        <c:delete val="0"/>
        <c:axPos val="l"/>
        <c:majorGridlines>
          <c:spPr>
            <a:ln>
              <a:noFill/>
            </a:ln>
          </c:spPr>
        </c:majorGridlines>
        <c:numFmt formatCode="General" sourceLinked="1"/>
        <c:majorTickMark val="out"/>
        <c:minorTickMark val="none"/>
        <c:tickLblPos val="nextTo"/>
        <c:spPr>
          <a:ln>
            <a:solidFill>
              <a:schemeClr val="tx1"/>
            </a:solidFill>
          </a:ln>
        </c:spPr>
        <c:crossAx val="329546752"/>
        <c:crosses val="autoZero"/>
        <c:crossBetween val="between"/>
      </c:valAx>
      <c:spPr>
        <a:gradFill flip="none" rotWithShape="1">
          <a:gsLst>
            <a:gs pos="0">
              <a:schemeClr val="bg1"/>
            </a:gs>
            <a:gs pos="100000">
              <a:schemeClr val="bg1">
                <a:lumMod val="95000"/>
              </a:schemeClr>
            </a:gs>
          </a:gsLst>
          <a:lin ang="5400000" scaled="1"/>
          <a:tileRect/>
        </a:gradFill>
      </c:spPr>
    </c:plotArea>
    <c:plotVisOnly val="1"/>
    <c:dispBlanksAs val="gap"/>
    <c:showDLblsOverMax val="0"/>
  </c:chart>
  <c:txPr>
    <a:bodyPr/>
    <a:lstStyle/>
    <a:p>
      <a:pPr>
        <a:defRPr sz="14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Tabelle1!$B$1</c:f>
              <c:strCache>
                <c:ptCount val="1"/>
                <c:pt idx="0">
                  <c:v>Consistent and correct use</c:v>
                </c:pt>
              </c:strCache>
            </c:strRef>
          </c:tx>
          <c:spPr>
            <a:solidFill>
              <a:schemeClr val="accent1">
                <a:lumMod val="40000"/>
                <a:lumOff val="60000"/>
              </a:schemeClr>
            </a:solidFill>
          </c:spPr>
          <c:invertIfNegative val="0"/>
          <c:cat>
            <c:strRef>
              <c:f>Tabelle1!$A$2:$A$18</c:f>
              <c:strCache>
                <c:ptCount val="17"/>
                <c:pt idx="0">
                  <c:v>Implant</c:v>
                </c:pt>
                <c:pt idx="1">
                  <c:v>Male sterilization</c:v>
                </c:pt>
                <c:pt idx="2">
                  <c:v>Intrauterine System IUS</c:v>
                </c:pt>
                <c:pt idx="3">
                  <c:v>Female sterilization</c:v>
                </c:pt>
                <c:pt idx="4">
                  <c:v>intrauterine Device IUD</c:v>
                </c:pt>
                <c:pt idx="5">
                  <c:v>Injection</c:v>
                </c:pt>
                <c:pt idx="6">
                  <c:v>Combined pill</c:v>
                </c:pt>
                <c:pt idx="7">
                  <c:v>Progestogen-only pill</c:v>
                </c:pt>
                <c:pt idx="8">
                  <c:v>Contraceptive patch</c:v>
                </c:pt>
                <c:pt idx="9">
                  <c:v>Vaginal ring</c:v>
                </c:pt>
                <c:pt idx="10">
                  <c:v>Male condom</c:v>
                </c:pt>
                <c:pt idx="11">
                  <c:v>Diaphragm plus spermicide</c:v>
                </c:pt>
                <c:pt idx="12">
                  <c:v>Female condom</c:v>
                </c:pt>
                <c:pt idx="13">
                  <c:v>Fertility awareness</c:v>
                </c:pt>
                <c:pt idx="14">
                  <c:v>Withdrawal</c:v>
                </c:pt>
                <c:pt idx="15">
                  <c:v>Spermicides</c:v>
                </c:pt>
                <c:pt idx="16">
                  <c:v>Cervial cap</c:v>
                </c:pt>
              </c:strCache>
            </c:strRef>
          </c:cat>
          <c:val>
            <c:numRef>
              <c:f>Tabelle1!$B$2:$B$18</c:f>
              <c:numCache>
                <c:formatCode>General</c:formatCode>
                <c:ptCount val="17"/>
                <c:pt idx="0">
                  <c:v>0.05</c:v>
                </c:pt>
                <c:pt idx="1">
                  <c:v>0.1</c:v>
                </c:pt>
                <c:pt idx="2">
                  <c:v>0.2</c:v>
                </c:pt>
                <c:pt idx="3">
                  <c:v>0.5</c:v>
                </c:pt>
                <c:pt idx="4">
                  <c:v>0.6</c:v>
                </c:pt>
                <c:pt idx="5">
                  <c:v>0.2</c:v>
                </c:pt>
                <c:pt idx="6">
                  <c:v>0.3</c:v>
                </c:pt>
                <c:pt idx="7">
                  <c:v>0.3</c:v>
                </c:pt>
                <c:pt idx="8">
                  <c:v>0.3</c:v>
                </c:pt>
                <c:pt idx="9">
                  <c:v>0.3</c:v>
                </c:pt>
                <c:pt idx="10">
                  <c:v>2</c:v>
                </c:pt>
                <c:pt idx="11">
                  <c:v>6</c:v>
                </c:pt>
                <c:pt idx="12">
                  <c:v>5</c:v>
                </c:pt>
                <c:pt idx="14">
                  <c:v>4</c:v>
                </c:pt>
                <c:pt idx="15">
                  <c:v>18</c:v>
                </c:pt>
                <c:pt idx="16">
                  <c:v>9</c:v>
                </c:pt>
              </c:numCache>
            </c:numRef>
          </c:val>
        </c:ser>
        <c:ser>
          <c:idx val="1"/>
          <c:order val="1"/>
          <c:tx>
            <c:strRef>
              <c:f>Tabelle1!$C$1</c:f>
              <c:strCache>
                <c:ptCount val="1"/>
                <c:pt idx="0">
                  <c:v>As commonly used</c:v>
                </c:pt>
              </c:strCache>
            </c:strRef>
          </c:tx>
          <c:spPr>
            <a:solidFill>
              <a:schemeClr val="accent6"/>
            </a:solidFill>
          </c:spPr>
          <c:invertIfNegative val="0"/>
          <c:cat>
            <c:strRef>
              <c:f>Tabelle1!$A$2:$A$18</c:f>
              <c:strCache>
                <c:ptCount val="17"/>
                <c:pt idx="0">
                  <c:v>Implant</c:v>
                </c:pt>
                <c:pt idx="1">
                  <c:v>Male sterilization</c:v>
                </c:pt>
                <c:pt idx="2">
                  <c:v>Intrauterine System IUS</c:v>
                </c:pt>
                <c:pt idx="3">
                  <c:v>Female sterilization</c:v>
                </c:pt>
                <c:pt idx="4">
                  <c:v>intrauterine Device IUD</c:v>
                </c:pt>
                <c:pt idx="5">
                  <c:v>Injection</c:v>
                </c:pt>
                <c:pt idx="6">
                  <c:v>Combined pill</c:v>
                </c:pt>
                <c:pt idx="7">
                  <c:v>Progestogen-only pill</c:v>
                </c:pt>
                <c:pt idx="8">
                  <c:v>Contraceptive patch</c:v>
                </c:pt>
                <c:pt idx="9">
                  <c:v>Vaginal ring</c:v>
                </c:pt>
                <c:pt idx="10">
                  <c:v>Male condom</c:v>
                </c:pt>
                <c:pt idx="11">
                  <c:v>Diaphragm plus spermicide</c:v>
                </c:pt>
                <c:pt idx="12">
                  <c:v>Female condom</c:v>
                </c:pt>
                <c:pt idx="13">
                  <c:v>Fertility awareness</c:v>
                </c:pt>
                <c:pt idx="14">
                  <c:v>Withdrawal</c:v>
                </c:pt>
                <c:pt idx="15">
                  <c:v>Spermicides</c:v>
                </c:pt>
                <c:pt idx="16">
                  <c:v>Cervial cap</c:v>
                </c:pt>
              </c:strCache>
            </c:strRef>
          </c:cat>
          <c:val>
            <c:numRef>
              <c:f>Tabelle1!$C$2:$C$18</c:f>
              <c:numCache>
                <c:formatCode>General</c:formatCode>
                <c:ptCount val="17"/>
                <c:pt idx="0">
                  <c:v>0.05</c:v>
                </c:pt>
                <c:pt idx="1">
                  <c:v>0.15</c:v>
                </c:pt>
                <c:pt idx="2">
                  <c:v>0.2</c:v>
                </c:pt>
                <c:pt idx="3">
                  <c:v>0.5</c:v>
                </c:pt>
                <c:pt idx="4">
                  <c:v>0.8</c:v>
                </c:pt>
                <c:pt idx="5">
                  <c:v>6</c:v>
                </c:pt>
                <c:pt idx="6">
                  <c:v>9</c:v>
                </c:pt>
                <c:pt idx="7">
                  <c:v>9</c:v>
                </c:pt>
                <c:pt idx="8">
                  <c:v>9</c:v>
                </c:pt>
                <c:pt idx="9">
                  <c:v>9</c:v>
                </c:pt>
                <c:pt idx="10">
                  <c:v>18</c:v>
                </c:pt>
                <c:pt idx="11">
                  <c:v>12</c:v>
                </c:pt>
                <c:pt idx="12">
                  <c:v>21</c:v>
                </c:pt>
                <c:pt idx="13">
                  <c:v>25</c:v>
                </c:pt>
                <c:pt idx="14">
                  <c:v>22</c:v>
                </c:pt>
                <c:pt idx="15">
                  <c:v>28</c:v>
                </c:pt>
                <c:pt idx="16">
                  <c:v>16</c:v>
                </c:pt>
              </c:numCache>
            </c:numRef>
          </c:val>
        </c:ser>
        <c:dLbls>
          <c:showLegendKey val="0"/>
          <c:showVal val="0"/>
          <c:showCatName val="0"/>
          <c:showSerName val="0"/>
          <c:showPercent val="0"/>
          <c:showBubbleSize val="0"/>
        </c:dLbls>
        <c:gapWidth val="76"/>
        <c:axId val="329788416"/>
        <c:axId val="329802496"/>
      </c:barChart>
      <c:catAx>
        <c:axId val="329788416"/>
        <c:scaling>
          <c:orientation val="minMax"/>
        </c:scaling>
        <c:delete val="0"/>
        <c:axPos val="l"/>
        <c:numFmt formatCode="General" sourceLinked="1"/>
        <c:majorTickMark val="out"/>
        <c:minorTickMark val="none"/>
        <c:tickLblPos val="nextTo"/>
        <c:spPr>
          <a:ln>
            <a:solidFill>
              <a:schemeClr val="tx1"/>
            </a:solidFill>
          </a:ln>
        </c:spPr>
        <c:txPr>
          <a:bodyPr/>
          <a:lstStyle/>
          <a:p>
            <a:pPr>
              <a:defRPr sz="900"/>
            </a:pPr>
            <a:endParaRPr lang="de-DE"/>
          </a:p>
        </c:txPr>
        <c:crossAx val="329802496"/>
        <c:crosses val="autoZero"/>
        <c:auto val="1"/>
        <c:lblAlgn val="ctr"/>
        <c:lblOffset val="100"/>
        <c:noMultiLvlLbl val="0"/>
      </c:catAx>
      <c:valAx>
        <c:axId val="329802496"/>
        <c:scaling>
          <c:orientation val="minMax"/>
          <c:max val="30"/>
        </c:scaling>
        <c:delete val="0"/>
        <c:axPos val="b"/>
        <c:majorGridlines>
          <c:spPr>
            <a:ln>
              <a:noFill/>
            </a:ln>
          </c:spPr>
        </c:majorGridlines>
        <c:numFmt formatCode="General" sourceLinked="1"/>
        <c:majorTickMark val="out"/>
        <c:minorTickMark val="none"/>
        <c:tickLblPos val="nextTo"/>
        <c:spPr>
          <a:ln>
            <a:solidFill>
              <a:schemeClr val="tx1"/>
            </a:solidFill>
          </a:ln>
        </c:spPr>
        <c:crossAx val="329788416"/>
        <c:crosses val="autoZero"/>
        <c:crossBetween val="between"/>
      </c:valAx>
      <c:spPr>
        <a:gradFill flip="none" rotWithShape="1">
          <a:gsLst>
            <a:gs pos="0">
              <a:schemeClr val="bg1"/>
            </a:gs>
            <a:gs pos="100000">
              <a:schemeClr val="bg1">
                <a:lumMod val="95000"/>
              </a:schemeClr>
            </a:gs>
          </a:gsLst>
          <a:lin ang="10800000" scaled="1"/>
          <a:tileRect/>
        </a:gradFill>
        <a:ln w="19053">
          <a:noFill/>
        </a:ln>
      </c:spPr>
    </c:plotArea>
    <c:plotVisOnly val="1"/>
    <c:dispBlanksAs val="gap"/>
    <c:showDLblsOverMax val="0"/>
  </c:chart>
  <c:txPr>
    <a:bodyPr/>
    <a:lstStyle/>
    <a:p>
      <a:pPr>
        <a:defRPr sz="10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Oral contraceptive/birth control pill (The Pill)</c:v>
                </c:pt>
              </c:strCache>
            </c:strRef>
          </c:tx>
          <c:spPr>
            <a:solidFill>
              <a:schemeClr val="accent1">
                <a:lumMod val="75000"/>
              </a:schemeClr>
            </a:solidFill>
          </c:spPr>
          <c:invertIfNegative val="0"/>
          <c:cat>
            <c:strRef>
              <c:f>Sheet1!$B$1</c:f>
              <c:strCache>
                <c:ptCount val="1"/>
                <c:pt idx="0">
                  <c:v>Global Total (n=6,179)</c:v>
                </c:pt>
              </c:strCache>
            </c:strRef>
          </c:cat>
          <c:val>
            <c:numRef>
              <c:f>Sheet1!$B$2</c:f>
              <c:numCache>
                <c:formatCode>0.0%</c:formatCode>
                <c:ptCount val="1"/>
                <c:pt idx="0">
                  <c:v>0.44278036573143437</c:v>
                </c:pt>
              </c:numCache>
            </c:numRef>
          </c:val>
        </c:ser>
        <c:ser>
          <c:idx val="1"/>
          <c:order val="1"/>
          <c:tx>
            <c:strRef>
              <c:f>Sheet1!$A$3</c:f>
              <c:strCache>
                <c:ptCount val="1"/>
                <c:pt idx="0">
                  <c:v>Hormonal coil (intrauterine system - e.g. Mirena)</c:v>
                </c:pt>
              </c:strCache>
            </c:strRef>
          </c:tx>
          <c:spPr>
            <a:solidFill>
              <a:schemeClr val="accent1">
                <a:lumMod val="60000"/>
                <a:lumOff val="40000"/>
              </a:schemeClr>
            </a:solidFill>
          </c:spPr>
          <c:invertIfNegative val="0"/>
          <c:cat>
            <c:strRef>
              <c:f>Sheet1!$B$1</c:f>
              <c:strCache>
                <c:ptCount val="1"/>
                <c:pt idx="0">
                  <c:v>Global Total (n=6,179)</c:v>
                </c:pt>
              </c:strCache>
            </c:strRef>
          </c:cat>
          <c:val>
            <c:numRef>
              <c:f>Sheet1!$B$3</c:f>
              <c:numCache>
                <c:formatCode>0.0%</c:formatCode>
                <c:ptCount val="1"/>
                <c:pt idx="0">
                  <c:v>2.3415104221856248E-2</c:v>
                </c:pt>
              </c:numCache>
            </c:numRef>
          </c:val>
        </c:ser>
        <c:ser>
          <c:idx val="2"/>
          <c:order val="2"/>
          <c:tx>
            <c:strRef>
              <c:f>Sheet1!$A$4</c:f>
              <c:strCache>
                <c:ptCount val="1"/>
                <c:pt idx="0">
                  <c:v>Diaphragm</c:v>
                </c:pt>
              </c:strCache>
            </c:strRef>
          </c:tx>
          <c:spPr>
            <a:solidFill>
              <a:schemeClr val="tx2"/>
            </a:solidFill>
          </c:spPr>
          <c:invertIfNegative val="0"/>
          <c:cat>
            <c:strRef>
              <c:f>Sheet1!$B$1</c:f>
              <c:strCache>
                <c:ptCount val="1"/>
                <c:pt idx="0">
                  <c:v>Global Total (n=6,179)</c:v>
                </c:pt>
              </c:strCache>
            </c:strRef>
          </c:cat>
          <c:val>
            <c:numRef>
              <c:f>Sheet1!$B$4</c:f>
              <c:numCache>
                <c:formatCode>0.0%</c:formatCode>
                <c:ptCount val="1"/>
                <c:pt idx="0">
                  <c:v>2.4396858448516479E-3</c:v>
                </c:pt>
              </c:numCache>
            </c:numRef>
          </c:val>
        </c:ser>
        <c:ser>
          <c:idx val="3"/>
          <c:order val="3"/>
          <c:tx>
            <c:strRef>
              <c:f>Sheet1!$A$5</c:f>
              <c:strCache>
                <c:ptCount val="1"/>
                <c:pt idx="0">
                  <c:v>Condoms</c:v>
                </c:pt>
              </c:strCache>
            </c:strRef>
          </c:tx>
          <c:spPr>
            <a:solidFill>
              <a:schemeClr val="accent2"/>
            </a:solidFill>
          </c:spPr>
          <c:invertIfNegative val="0"/>
          <c:cat>
            <c:strRef>
              <c:f>Sheet1!$B$1</c:f>
              <c:strCache>
                <c:ptCount val="1"/>
                <c:pt idx="0">
                  <c:v>Global Total (n=6,179)</c:v>
                </c:pt>
              </c:strCache>
            </c:strRef>
          </c:cat>
          <c:val>
            <c:numRef>
              <c:f>Sheet1!$B$5</c:f>
              <c:numCache>
                <c:formatCode>0.0%</c:formatCode>
                <c:ptCount val="1"/>
                <c:pt idx="0">
                  <c:v>0.34641102427171289</c:v>
                </c:pt>
              </c:numCache>
            </c:numRef>
          </c:val>
        </c:ser>
        <c:ser>
          <c:idx val="4"/>
          <c:order val="4"/>
          <c:tx>
            <c:strRef>
              <c:f>Sheet1!$A$6</c:f>
              <c:strCache>
                <c:ptCount val="1"/>
                <c:pt idx="0">
                  <c:v>Rhythm method</c:v>
                </c:pt>
              </c:strCache>
            </c:strRef>
          </c:tx>
          <c:spPr>
            <a:solidFill>
              <a:srgbClr val="D8C82C"/>
            </a:solidFill>
          </c:spPr>
          <c:invertIfNegative val="0"/>
          <c:cat>
            <c:strRef>
              <c:f>Sheet1!$B$1</c:f>
              <c:strCache>
                <c:ptCount val="1"/>
                <c:pt idx="0">
                  <c:v>Global Total (n=6,179)</c:v>
                </c:pt>
              </c:strCache>
            </c:strRef>
          </c:cat>
          <c:val>
            <c:numRef>
              <c:f>Sheet1!$B$6</c:f>
              <c:numCache>
                <c:formatCode>0.0%</c:formatCode>
                <c:ptCount val="1"/>
                <c:pt idx="0">
                  <c:v>6.6775068950302954E-2</c:v>
                </c:pt>
              </c:numCache>
            </c:numRef>
          </c:val>
        </c:ser>
        <c:ser>
          <c:idx val="5"/>
          <c:order val="5"/>
          <c:tx>
            <c:strRef>
              <c:f>Sheet1!$A$7</c:f>
              <c:strCache>
                <c:ptCount val="1"/>
                <c:pt idx="0">
                  <c:v>Injectable contraceptive (the shot)</c:v>
                </c:pt>
              </c:strCache>
            </c:strRef>
          </c:tx>
          <c:spPr>
            <a:solidFill>
              <a:srgbClr val="AFB600"/>
            </a:solidFill>
          </c:spPr>
          <c:invertIfNegative val="0"/>
          <c:cat>
            <c:strRef>
              <c:f>Sheet1!$B$1</c:f>
              <c:strCache>
                <c:ptCount val="1"/>
                <c:pt idx="0">
                  <c:v>Global Total (n=6,179)</c:v>
                </c:pt>
              </c:strCache>
            </c:strRef>
          </c:cat>
          <c:val>
            <c:numRef>
              <c:f>Sheet1!$B$7</c:f>
              <c:numCache>
                <c:formatCode>0.0%</c:formatCode>
                <c:ptCount val="1"/>
                <c:pt idx="0">
                  <c:v>2.8416501355283768E-2</c:v>
                </c:pt>
              </c:numCache>
            </c:numRef>
          </c:val>
        </c:ser>
        <c:ser>
          <c:idx val="6"/>
          <c:order val="6"/>
          <c:tx>
            <c:strRef>
              <c:f>Sheet1!$A$8</c:f>
              <c:strCache>
                <c:ptCount val="1"/>
                <c:pt idx="0">
                  <c:v>Contraceptive patch (e.g. Ortho Evra)</c:v>
                </c:pt>
              </c:strCache>
            </c:strRef>
          </c:tx>
          <c:spPr>
            <a:solidFill>
              <a:srgbClr val="FFC000"/>
            </a:solidFill>
          </c:spPr>
          <c:invertIfNegative val="0"/>
          <c:cat>
            <c:strRef>
              <c:f>Sheet1!$B$1</c:f>
              <c:strCache>
                <c:ptCount val="1"/>
                <c:pt idx="0">
                  <c:v>Global Total (n=6,179)</c:v>
                </c:pt>
              </c:strCache>
            </c:strRef>
          </c:cat>
          <c:val>
            <c:numRef>
              <c:f>Sheet1!$B$8</c:f>
              <c:numCache>
                <c:formatCode>0.0%</c:formatCode>
                <c:ptCount val="1"/>
                <c:pt idx="0">
                  <c:v>8.3404998943417095E-3</c:v>
                </c:pt>
              </c:numCache>
            </c:numRef>
          </c:val>
        </c:ser>
        <c:ser>
          <c:idx val="7"/>
          <c:order val="7"/>
          <c:tx>
            <c:strRef>
              <c:f>Sheet1!$A$9</c:f>
              <c:strCache>
                <c:ptCount val="1"/>
                <c:pt idx="0">
                  <c:v>Vaginal ring (e.g. NuvaRing)</c:v>
                </c:pt>
              </c:strCache>
            </c:strRef>
          </c:tx>
          <c:spPr>
            <a:solidFill>
              <a:srgbClr val="00A99D"/>
            </a:solidFill>
          </c:spPr>
          <c:invertIfNegative val="0"/>
          <c:cat>
            <c:strRef>
              <c:f>Sheet1!$B$1</c:f>
              <c:strCache>
                <c:ptCount val="1"/>
                <c:pt idx="0">
                  <c:v>Global Total (n=6,179)</c:v>
                </c:pt>
              </c:strCache>
            </c:strRef>
          </c:cat>
          <c:val>
            <c:numRef>
              <c:f>Sheet1!$B$9</c:f>
              <c:numCache>
                <c:formatCode>0.0%</c:formatCode>
                <c:ptCount val="1"/>
                <c:pt idx="0">
                  <c:v>1.2573650818066981E-2</c:v>
                </c:pt>
              </c:numCache>
            </c:numRef>
          </c:val>
        </c:ser>
        <c:ser>
          <c:idx val="8"/>
          <c:order val="8"/>
          <c:tx>
            <c:strRef>
              <c:f>Sheet1!$A$10</c:f>
              <c:strCache>
                <c:ptCount val="1"/>
                <c:pt idx="0">
                  <c:v>Sterilization</c:v>
                </c:pt>
              </c:strCache>
            </c:strRef>
          </c:tx>
          <c:spPr>
            <a:solidFill>
              <a:srgbClr val="F08800"/>
            </a:solidFill>
          </c:spPr>
          <c:invertIfNegative val="0"/>
          <c:cat>
            <c:strRef>
              <c:f>Sheet1!$B$1</c:f>
              <c:strCache>
                <c:ptCount val="1"/>
                <c:pt idx="0">
                  <c:v>Global Total (n=6,179)</c:v>
                </c:pt>
              </c:strCache>
            </c:strRef>
          </c:cat>
          <c:val>
            <c:numRef>
              <c:f>Sheet1!$B$10</c:f>
              <c:numCache>
                <c:formatCode>0.0%</c:formatCode>
                <c:ptCount val="1"/>
                <c:pt idx="0">
                  <c:v>1.6357701247722501E-2</c:v>
                </c:pt>
              </c:numCache>
            </c:numRef>
          </c:val>
        </c:ser>
        <c:ser>
          <c:idx val="9"/>
          <c:order val="9"/>
          <c:tx>
            <c:strRef>
              <c:f>Sheet1!$A$11</c:f>
              <c:strCache>
                <c:ptCount val="1"/>
                <c:pt idx="0">
                  <c:v>Implanon</c:v>
                </c:pt>
              </c:strCache>
            </c:strRef>
          </c:tx>
          <c:spPr>
            <a:solidFill>
              <a:schemeClr val="tx1">
                <a:lumMod val="60000"/>
                <a:lumOff val="40000"/>
              </a:schemeClr>
            </a:solidFill>
          </c:spPr>
          <c:invertIfNegative val="0"/>
          <c:cat>
            <c:strRef>
              <c:f>Sheet1!$B$1</c:f>
              <c:strCache>
                <c:ptCount val="1"/>
                <c:pt idx="0">
                  <c:v>Global Total (n=6,179)</c:v>
                </c:pt>
              </c:strCache>
            </c:strRef>
          </c:cat>
          <c:val>
            <c:numRef>
              <c:f>Sheet1!$B$11</c:f>
              <c:numCache>
                <c:formatCode>0.0%</c:formatCode>
                <c:ptCount val="1"/>
                <c:pt idx="0">
                  <c:v>4.3978954644907095E-3</c:v>
                </c:pt>
              </c:numCache>
            </c:numRef>
          </c:val>
        </c:ser>
        <c:ser>
          <c:idx val="10"/>
          <c:order val="10"/>
          <c:tx>
            <c:strRef>
              <c:f>Sheet1!$A$12</c:f>
              <c:strCache>
                <c:ptCount val="1"/>
                <c:pt idx="0">
                  <c:v>Vasectomy</c:v>
                </c:pt>
              </c:strCache>
            </c:strRef>
          </c:tx>
          <c:spPr>
            <a:solidFill>
              <a:schemeClr val="accent2">
                <a:lumMod val="60000"/>
                <a:lumOff val="40000"/>
              </a:schemeClr>
            </a:solidFill>
          </c:spPr>
          <c:invertIfNegative val="0"/>
          <c:cat>
            <c:strRef>
              <c:f>Sheet1!$B$1</c:f>
              <c:strCache>
                <c:ptCount val="1"/>
                <c:pt idx="0">
                  <c:v>Global Total (n=6,179)</c:v>
                </c:pt>
              </c:strCache>
            </c:strRef>
          </c:cat>
          <c:val>
            <c:numRef>
              <c:f>Sheet1!$B$12</c:f>
              <c:numCache>
                <c:formatCode>0.0%</c:formatCode>
                <c:ptCount val="1"/>
                <c:pt idx="0">
                  <c:v>8.2283260593688391E-3</c:v>
                </c:pt>
              </c:numCache>
            </c:numRef>
          </c:val>
        </c:ser>
        <c:ser>
          <c:idx val="11"/>
          <c:order val="11"/>
          <c:tx>
            <c:strRef>
              <c:f>Sheet1!$A$13</c:f>
              <c:strCache>
                <c:ptCount val="1"/>
                <c:pt idx="0">
                  <c:v>Copper coil (IUD - Intrauterine device])</c:v>
                </c:pt>
              </c:strCache>
            </c:strRef>
          </c:tx>
          <c:spPr>
            <a:solidFill>
              <a:srgbClr val="ED1849"/>
            </a:solidFill>
          </c:spPr>
          <c:invertIfNegative val="0"/>
          <c:cat>
            <c:strRef>
              <c:f>Sheet1!$B$1</c:f>
              <c:strCache>
                <c:ptCount val="1"/>
                <c:pt idx="0">
                  <c:v>Global Total (n=6,179)</c:v>
                </c:pt>
              </c:strCache>
            </c:strRef>
          </c:cat>
          <c:val>
            <c:numRef>
              <c:f>Sheet1!$B$13</c:f>
              <c:numCache>
                <c:formatCode>0.0%</c:formatCode>
                <c:ptCount val="1"/>
                <c:pt idx="0">
                  <c:v>2.4051927074329293E-2</c:v>
                </c:pt>
              </c:numCache>
            </c:numRef>
          </c:val>
        </c:ser>
        <c:ser>
          <c:idx val="12"/>
          <c:order val="12"/>
          <c:tx>
            <c:strRef>
              <c:f>Sheet1!$A$14</c:f>
              <c:strCache>
                <c:ptCount val="1"/>
                <c:pt idx="0">
                  <c:v>Other</c:v>
                </c:pt>
              </c:strCache>
            </c:strRef>
          </c:tx>
          <c:spPr>
            <a:solidFill>
              <a:schemeClr val="accent2">
                <a:lumMod val="50000"/>
              </a:schemeClr>
            </a:solidFill>
          </c:spPr>
          <c:invertIfNegative val="0"/>
          <c:cat>
            <c:strRef>
              <c:f>Sheet1!$B$1</c:f>
              <c:strCache>
                <c:ptCount val="1"/>
                <c:pt idx="0">
                  <c:v>Global Total (n=6,179)</c:v>
                </c:pt>
              </c:strCache>
            </c:strRef>
          </c:cat>
          <c:val>
            <c:numRef>
              <c:f>Sheet1!$B$14</c:f>
              <c:numCache>
                <c:formatCode>0.0%</c:formatCode>
                <c:ptCount val="1"/>
                <c:pt idx="0">
                  <c:v>4.8535147632702662E-3</c:v>
                </c:pt>
              </c:numCache>
            </c:numRef>
          </c:val>
        </c:ser>
        <c:ser>
          <c:idx val="13"/>
          <c:order val="13"/>
          <c:tx>
            <c:strRef>
              <c:f>Sheet1!$A$15</c:f>
              <c:strCache>
                <c:ptCount val="1"/>
                <c:pt idx="0">
                  <c:v>I do not use any method of contraception</c:v>
                </c:pt>
              </c:strCache>
            </c:strRef>
          </c:tx>
          <c:spPr>
            <a:solidFill>
              <a:schemeClr val="bg1">
                <a:lumMod val="65000"/>
              </a:schemeClr>
            </a:solidFill>
          </c:spPr>
          <c:invertIfNegative val="0"/>
          <c:cat>
            <c:strRef>
              <c:f>Sheet1!$B$1</c:f>
              <c:strCache>
                <c:ptCount val="1"/>
                <c:pt idx="0">
                  <c:v>Global Total (n=6,179)</c:v>
                </c:pt>
              </c:strCache>
            </c:strRef>
          </c:cat>
          <c:val>
            <c:numRef>
              <c:f>Sheet1!$B$15</c:f>
              <c:numCache>
                <c:formatCode>0.0%</c:formatCode>
                <c:ptCount val="1"/>
                <c:pt idx="0">
                  <c:v>0.23945777191963788</c:v>
                </c:pt>
              </c:numCache>
            </c:numRef>
          </c:val>
        </c:ser>
        <c:dLbls>
          <c:showLegendKey val="0"/>
          <c:showVal val="0"/>
          <c:showCatName val="0"/>
          <c:showSerName val="0"/>
          <c:showPercent val="0"/>
          <c:showBubbleSize val="0"/>
        </c:dLbls>
        <c:gapWidth val="150"/>
        <c:axId val="342094208"/>
        <c:axId val="342095744"/>
      </c:barChart>
      <c:catAx>
        <c:axId val="342094208"/>
        <c:scaling>
          <c:orientation val="minMax"/>
        </c:scaling>
        <c:delete val="0"/>
        <c:axPos val="b"/>
        <c:majorTickMark val="out"/>
        <c:minorTickMark val="none"/>
        <c:tickLblPos val="nextTo"/>
        <c:spPr>
          <a:ln>
            <a:solidFill>
              <a:schemeClr val="tx1"/>
            </a:solidFill>
          </a:ln>
        </c:spPr>
        <c:crossAx val="342095744"/>
        <c:crosses val="autoZero"/>
        <c:auto val="1"/>
        <c:lblAlgn val="ctr"/>
        <c:lblOffset val="100"/>
        <c:noMultiLvlLbl val="0"/>
      </c:catAx>
      <c:valAx>
        <c:axId val="342095744"/>
        <c:scaling>
          <c:orientation val="minMax"/>
          <c:max val="0.60000000000000064"/>
          <c:min val="0"/>
        </c:scaling>
        <c:delete val="0"/>
        <c:axPos val="l"/>
        <c:numFmt formatCode="0%" sourceLinked="0"/>
        <c:majorTickMark val="out"/>
        <c:minorTickMark val="none"/>
        <c:tickLblPos val="nextTo"/>
        <c:spPr>
          <a:ln>
            <a:solidFill>
              <a:schemeClr val="tx1"/>
            </a:solidFill>
          </a:ln>
        </c:spPr>
        <c:crossAx val="342094208"/>
        <c:crosses val="autoZero"/>
        <c:crossBetween val="between"/>
        <c:majorUnit val="0.1"/>
      </c:valAx>
      <c:spPr>
        <a:gradFill>
          <a:gsLst>
            <a:gs pos="0">
              <a:schemeClr val="bg1"/>
            </a:gs>
            <a:gs pos="100000">
              <a:schemeClr val="bg1">
                <a:lumMod val="95000"/>
              </a:schemeClr>
            </a:gs>
          </a:gsLst>
          <a:lin ang="5400000" scaled="0"/>
        </a:gradFill>
        <a:ln w="25400">
          <a:noFill/>
        </a:ln>
      </c:spPr>
    </c:plotArea>
    <c:legend>
      <c:legendPos val="r"/>
      <c:layout>
        <c:manualLayout>
          <c:xMode val="edge"/>
          <c:yMode val="edge"/>
          <c:x val="0.66839607150550495"/>
          <c:y val="0.14318523071852698"/>
          <c:w val="0.32693339537828597"/>
          <c:h val="0.77451347082233346"/>
        </c:manualLayout>
      </c:layout>
      <c:overlay val="0"/>
      <c:txPr>
        <a:bodyPr/>
        <a:lstStyle/>
        <a:p>
          <a:pPr>
            <a:defRPr sz="800"/>
          </a:pPr>
          <a:endParaRPr lang="de-DE"/>
        </a:p>
      </c:txPr>
    </c:legend>
    <c:plotVisOnly val="1"/>
    <c:dispBlanksAs val="gap"/>
    <c:showDLblsOverMax val="0"/>
  </c:chart>
  <c:txPr>
    <a:bodyPr/>
    <a:lstStyle/>
    <a:p>
      <a:pPr>
        <a:defRPr sz="12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Country Total (n=776)</c:v>
                </c:pt>
              </c:strCache>
            </c:strRef>
          </c:tx>
          <c:invertIfNegative val="0"/>
          <c:cat>
            <c:strRef>
              <c:f>Sheet1!$A$2:$A$11</c:f>
              <c:strCache>
                <c:ptCount val="10"/>
                <c:pt idx="0">
                  <c:v>Effectiveness</c:v>
                </c:pt>
                <c:pt idx="1">
                  <c:v>Safety</c:v>
                </c:pt>
                <c:pt idx="2">
                  <c:v>Convenience/
ease of taking</c:v>
                </c:pt>
                <c:pt idx="3">
                  <c:v>Side 
effects</c:v>
                </c:pt>
                <c:pt idx="4">
                  <c:v>Physical 
comfort</c:v>
                </c:pt>
                <c:pt idx="5">
                  <c:v>Cost</c:v>
                </c:pt>
                <c:pt idx="6">
                  <c:v>Level of 
hormones 
in the 
product</c:v>
                </c:pt>
                <c:pt idx="7">
                  <c:v>Doctors 
recommen-
dation/
prescription</c:v>
                </c:pt>
                <c:pt idx="8">
                  <c:v>Other</c:v>
                </c:pt>
                <c:pt idx="9">
                  <c:v>None 
of these</c:v>
                </c:pt>
              </c:strCache>
            </c:strRef>
          </c:cat>
          <c:val>
            <c:numRef>
              <c:f>Sheet1!$B$2:$B$11</c:f>
              <c:numCache>
                <c:formatCode>0.0%</c:formatCode>
                <c:ptCount val="10"/>
                <c:pt idx="0">
                  <c:v>0.52107614765056809</c:v>
                </c:pt>
                <c:pt idx="1">
                  <c:v>0.47841319765035289</c:v>
                </c:pt>
                <c:pt idx="2">
                  <c:v>0.4455626112388873</c:v>
                </c:pt>
                <c:pt idx="3">
                  <c:v>0.41293086074102708</c:v>
                </c:pt>
                <c:pt idx="4">
                  <c:v>0.30696269097328199</c:v>
                </c:pt>
                <c:pt idx="5">
                  <c:v>0.29517507397225307</c:v>
                </c:pt>
                <c:pt idx="6">
                  <c:v>0.24608995521686555</c:v>
                </c:pt>
                <c:pt idx="7">
                  <c:v>1.0404732715420945E-2</c:v>
                </c:pt>
                <c:pt idx="8">
                  <c:v>2.5537761452507794E-2</c:v>
                </c:pt>
                <c:pt idx="9">
                  <c:v>5.9079319230334118E-2</c:v>
                </c:pt>
              </c:numCache>
            </c:numRef>
          </c:val>
        </c:ser>
        <c:dLbls>
          <c:showLegendKey val="0"/>
          <c:showVal val="0"/>
          <c:showCatName val="0"/>
          <c:showSerName val="0"/>
          <c:showPercent val="0"/>
          <c:showBubbleSize val="0"/>
        </c:dLbls>
        <c:gapWidth val="75"/>
        <c:overlap val="-25"/>
        <c:axId val="342208896"/>
        <c:axId val="342210432"/>
      </c:barChart>
      <c:catAx>
        <c:axId val="342208896"/>
        <c:scaling>
          <c:orientation val="minMax"/>
        </c:scaling>
        <c:delete val="0"/>
        <c:axPos val="b"/>
        <c:majorTickMark val="none"/>
        <c:minorTickMark val="none"/>
        <c:tickLblPos val="nextTo"/>
        <c:spPr>
          <a:ln w="12700">
            <a:solidFill>
              <a:schemeClr val="tx1"/>
            </a:solidFill>
          </a:ln>
        </c:spPr>
        <c:txPr>
          <a:bodyPr rot="0" vert="horz"/>
          <a:lstStyle/>
          <a:p>
            <a:pPr>
              <a:defRPr/>
            </a:pPr>
            <a:endParaRPr lang="de-DE"/>
          </a:p>
        </c:txPr>
        <c:crossAx val="342210432"/>
        <c:crosses val="autoZero"/>
        <c:auto val="1"/>
        <c:lblAlgn val="ctr"/>
        <c:lblOffset val="100"/>
        <c:tickLblSkip val="1"/>
        <c:noMultiLvlLbl val="0"/>
      </c:catAx>
      <c:valAx>
        <c:axId val="342210432"/>
        <c:scaling>
          <c:orientation val="minMax"/>
          <c:max val="0.70000000000000062"/>
          <c:min val="0"/>
        </c:scaling>
        <c:delete val="0"/>
        <c:axPos val="l"/>
        <c:numFmt formatCode="0%" sourceLinked="0"/>
        <c:majorTickMark val="out"/>
        <c:minorTickMark val="none"/>
        <c:tickLblPos val="nextTo"/>
        <c:spPr>
          <a:ln w="12700">
            <a:solidFill>
              <a:schemeClr val="tx1"/>
            </a:solidFill>
          </a:ln>
        </c:spPr>
        <c:crossAx val="342208896"/>
        <c:crosses val="autoZero"/>
        <c:crossBetween val="between"/>
        <c:majorUnit val="0.1"/>
      </c:valAx>
      <c:spPr>
        <a:gradFill>
          <a:gsLst>
            <a:gs pos="0">
              <a:schemeClr val="bg1"/>
            </a:gs>
            <a:gs pos="100000">
              <a:schemeClr val="bg1">
                <a:lumMod val="95000"/>
              </a:schemeClr>
            </a:gs>
          </a:gsLst>
          <a:lin ang="5400000" scaled="0"/>
        </a:gradFill>
      </c:spPr>
    </c:plotArea>
    <c:plotVisOnly val="1"/>
    <c:dispBlanksAs val="gap"/>
    <c:showDLblsOverMax val="0"/>
  </c:chart>
  <c:txPr>
    <a:bodyPr/>
    <a:lstStyle/>
    <a:p>
      <a:pPr>
        <a:defRPr sz="1000">
          <a:solidFill>
            <a:schemeClr val="tx1"/>
          </a:solidFil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Tabelle1!$B$1</c:f>
              <c:strCache>
                <c:ptCount val="1"/>
                <c:pt idx="0">
                  <c:v>Consistent and correct use</c:v>
                </c:pt>
              </c:strCache>
            </c:strRef>
          </c:tx>
          <c:spPr>
            <a:solidFill>
              <a:schemeClr val="accent1">
                <a:lumMod val="40000"/>
                <a:lumOff val="60000"/>
              </a:schemeClr>
            </a:solidFill>
          </c:spPr>
          <c:invertIfNegative val="0"/>
          <c:cat>
            <c:strRef>
              <c:f>Tabelle1!$A$2:$A$18</c:f>
              <c:strCache>
                <c:ptCount val="17"/>
                <c:pt idx="0">
                  <c:v>Implant</c:v>
                </c:pt>
                <c:pt idx="1">
                  <c:v>Male sterilization</c:v>
                </c:pt>
                <c:pt idx="2">
                  <c:v>Intrauterine System IUS</c:v>
                </c:pt>
                <c:pt idx="3">
                  <c:v>Female sterilization</c:v>
                </c:pt>
                <c:pt idx="4">
                  <c:v>intrauterine Device IUD</c:v>
                </c:pt>
                <c:pt idx="5">
                  <c:v>Injection</c:v>
                </c:pt>
                <c:pt idx="6">
                  <c:v>Combined pill</c:v>
                </c:pt>
                <c:pt idx="7">
                  <c:v>Progestogen-only pill</c:v>
                </c:pt>
                <c:pt idx="8">
                  <c:v>Contraceptive patch</c:v>
                </c:pt>
                <c:pt idx="9">
                  <c:v>Vaginal ring</c:v>
                </c:pt>
                <c:pt idx="10">
                  <c:v>Male condom</c:v>
                </c:pt>
                <c:pt idx="11">
                  <c:v>Diaphragm plus spermicide</c:v>
                </c:pt>
                <c:pt idx="12">
                  <c:v>Female condom</c:v>
                </c:pt>
                <c:pt idx="13">
                  <c:v>Fertility awareness</c:v>
                </c:pt>
                <c:pt idx="14">
                  <c:v>Withdrawal</c:v>
                </c:pt>
                <c:pt idx="15">
                  <c:v>Spermicides</c:v>
                </c:pt>
                <c:pt idx="16">
                  <c:v>Cervial cap</c:v>
                </c:pt>
              </c:strCache>
            </c:strRef>
          </c:cat>
          <c:val>
            <c:numRef>
              <c:f>Tabelle1!$B$2:$B$18</c:f>
              <c:numCache>
                <c:formatCode>General</c:formatCode>
                <c:ptCount val="17"/>
                <c:pt idx="0">
                  <c:v>0.05</c:v>
                </c:pt>
                <c:pt idx="1">
                  <c:v>0.1</c:v>
                </c:pt>
                <c:pt idx="2">
                  <c:v>0.2</c:v>
                </c:pt>
                <c:pt idx="3">
                  <c:v>0.5</c:v>
                </c:pt>
                <c:pt idx="4">
                  <c:v>0.6</c:v>
                </c:pt>
                <c:pt idx="5">
                  <c:v>0.2</c:v>
                </c:pt>
                <c:pt idx="6">
                  <c:v>0.3</c:v>
                </c:pt>
                <c:pt idx="7">
                  <c:v>0.3</c:v>
                </c:pt>
                <c:pt idx="8">
                  <c:v>0.3</c:v>
                </c:pt>
                <c:pt idx="9">
                  <c:v>0.3</c:v>
                </c:pt>
                <c:pt idx="10">
                  <c:v>2</c:v>
                </c:pt>
                <c:pt idx="11">
                  <c:v>6</c:v>
                </c:pt>
                <c:pt idx="12">
                  <c:v>5</c:v>
                </c:pt>
                <c:pt idx="14">
                  <c:v>4</c:v>
                </c:pt>
                <c:pt idx="15">
                  <c:v>18</c:v>
                </c:pt>
                <c:pt idx="16">
                  <c:v>9</c:v>
                </c:pt>
              </c:numCache>
            </c:numRef>
          </c:val>
        </c:ser>
        <c:ser>
          <c:idx val="1"/>
          <c:order val="1"/>
          <c:tx>
            <c:strRef>
              <c:f>Tabelle1!$C$1</c:f>
              <c:strCache>
                <c:ptCount val="1"/>
                <c:pt idx="0">
                  <c:v>As commonly used</c:v>
                </c:pt>
              </c:strCache>
            </c:strRef>
          </c:tx>
          <c:spPr>
            <a:solidFill>
              <a:schemeClr val="accent6"/>
            </a:solidFill>
          </c:spPr>
          <c:invertIfNegative val="0"/>
          <c:cat>
            <c:strRef>
              <c:f>Tabelle1!$A$2:$A$18</c:f>
              <c:strCache>
                <c:ptCount val="17"/>
                <c:pt idx="0">
                  <c:v>Implant</c:v>
                </c:pt>
                <c:pt idx="1">
                  <c:v>Male sterilization</c:v>
                </c:pt>
                <c:pt idx="2">
                  <c:v>Intrauterine System IUS</c:v>
                </c:pt>
                <c:pt idx="3">
                  <c:v>Female sterilization</c:v>
                </c:pt>
                <c:pt idx="4">
                  <c:v>intrauterine Device IUD</c:v>
                </c:pt>
                <c:pt idx="5">
                  <c:v>Injection</c:v>
                </c:pt>
                <c:pt idx="6">
                  <c:v>Combined pill</c:v>
                </c:pt>
                <c:pt idx="7">
                  <c:v>Progestogen-only pill</c:v>
                </c:pt>
                <c:pt idx="8">
                  <c:v>Contraceptive patch</c:v>
                </c:pt>
                <c:pt idx="9">
                  <c:v>Vaginal ring</c:v>
                </c:pt>
                <c:pt idx="10">
                  <c:v>Male condom</c:v>
                </c:pt>
                <c:pt idx="11">
                  <c:v>Diaphragm plus spermicide</c:v>
                </c:pt>
                <c:pt idx="12">
                  <c:v>Female condom</c:v>
                </c:pt>
                <c:pt idx="13">
                  <c:v>Fertility awareness</c:v>
                </c:pt>
                <c:pt idx="14">
                  <c:v>Withdrawal</c:v>
                </c:pt>
                <c:pt idx="15">
                  <c:v>Spermicides</c:v>
                </c:pt>
                <c:pt idx="16">
                  <c:v>Cervial cap</c:v>
                </c:pt>
              </c:strCache>
            </c:strRef>
          </c:cat>
          <c:val>
            <c:numRef>
              <c:f>Tabelle1!$C$2:$C$18</c:f>
              <c:numCache>
                <c:formatCode>General</c:formatCode>
                <c:ptCount val="17"/>
                <c:pt idx="0">
                  <c:v>0.05</c:v>
                </c:pt>
                <c:pt idx="1">
                  <c:v>0.15</c:v>
                </c:pt>
                <c:pt idx="2">
                  <c:v>0.2</c:v>
                </c:pt>
                <c:pt idx="3">
                  <c:v>0.5</c:v>
                </c:pt>
                <c:pt idx="4">
                  <c:v>0.8</c:v>
                </c:pt>
                <c:pt idx="5">
                  <c:v>6</c:v>
                </c:pt>
                <c:pt idx="6">
                  <c:v>9</c:v>
                </c:pt>
                <c:pt idx="7">
                  <c:v>9</c:v>
                </c:pt>
                <c:pt idx="8">
                  <c:v>9</c:v>
                </c:pt>
                <c:pt idx="9">
                  <c:v>9</c:v>
                </c:pt>
                <c:pt idx="10">
                  <c:v>18</c:v>
                </c:pt>
                <c:pt idx="11">
                  <c:v>12</c:v>
                </c:pt>
                <c:pt idx="12">
                  <c:v>21</c:v>
                </c:pt>
                <c:pt idx="13">
                  <c:v>25</c:v>
                </c:pt>
                <c:pt idx="14">
                  <c:v>22</c:v>
                </c:pt>
                <c:pt idx="15">
                  <c:v>28</c:v>
                </c:pt>
                <c:pt idx="16">
                  <c:v>16</c:v>
                </c:pt>
              </c:numCache>
            </c:numRef>
          </c:val>
        </c:ser>
        <c:dLbls>
          <c:showLegendKey val="0"/>
          <c:showVal val="0"/>
          <c:showCatName val="0"/>
          <c:showSerName val="0"/>
          <c:showPercent val="0"/>
          <c:showBubbleSize val="0"/>
        </c:dLbls>
        <c:gapWidth val="76"/>
        <c:axId val="342885504"/>
        <c:axId val="342887040"/>
      </c:barChart>
      <c:catAx>
        <c:axId val="342885504"/>
        <c:scaling>
          <c:orientation val="minMax"/>
        </c:scaling>
        <c:delete val="0"/>
        <c:axPos val="l"/>
        <c:numFmt formatCode="General" sourceLinked="1"/>
        <c:majorTickMark val="out"/>
        <c:minorTickMark val="none"/>
        <c:tickLblPos val="nextTo"/>
        <c:spPr>
          <a:ln>
            <a:solidFill>
              <a:schemeClr val="tx1"/>
            </a:solidFill>
          </a:ln>
        </c:spPr>
        <c:txPr>
          <a:bodyPr/>
          <a:lstStyle/>
          <a:p>
            <a:pPr>
              <a:defRPr sz="900"/>
            </a:pPr>
            <a:endParaRPr lang="de-DE"/>
          </a:p>
        </c:txPr>
        <c:crossAx val="342887040"/>
        <c:crosses val="autoZero"/>
        <c:auto val="1"/>
        <c:lblAlgn val="ctr"/>
        <c:lblOffset val="100"/>
        <c:noMultiLvlLbl val="0"/>
      </c:catAx>
      <c:valAx>
        <c:axId val="342887040"/>
        <c:scaling>
          <c:orientation val="minMax"/>
          <c:max val="30"/>
        </c:scaling>
        <c:delete val="0"/>
        <c:axPos val="b"/>
        <c:majorGridlines>
          <c:spPr>
            <a:ln>
              <a:noFill/>
            </a:ln>
          </c:spPr>
        </c:majorGridlines>
        <c:numFmt formatCode="General" sourceLinked="1"/>
        <c:majorTickMark val="out"/>
        <c:minorTickMark val="none"/>
        <c:tickLblPos val="nextTo"/>
        <c:spPr>
          <a:ln>
            <a:solidFill>
              <a:schemeClr val="tx1"/>
            </a:solidFill>
          </a:ln>
        </c:spPr>
        <c:crossAx val="342885504"/>
        <c:crosses val="autoZero"/>
        <c:crossBetween val="between"/>
      </c:valAx>
      <c:spPr>
        <a:gradFill flip="none" rotWithShape="1">
          <a:gsLst>
            <a:gs pos="0">
              <a:schemeClr val="bg1"/>
            </a:gs>
            <a:gs pos="100000">
              <a:schemeClr val="bg1">
                <a:lumMod val="95000"/>
              </a:schemeClr>
            </a:gs>
          </a:gsLst>
          <a:lin ang="10800000" scaled="1"/>
          <a:tileRect/>
        </a:gradFill>
        <a:ln w="19053">
          <a:noFill/>
        </a:ln>
      </c:spPr>
    </c:plotArea>
    <c:plotVisOnly val="1"/>
    <c:dispBlanksAs val="gap"/>
    <c:showDLblsOverMax val="0"/>
  </c:chart>
  <c:txPr>
    <a:bodyPr/>
    <a:lstStyle/>
    <a:p>
      <a:pPr>
        <a:defRPr sz="10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Q1b. </a:t>
            </a:r>
            <a:r>
              <a:rPr lang="en-GB" dirty="0"/>
              <a:t>Why did you choose to go on a hormonal coil (intrauterine system)?</a:t>
            </a:r>
          </a:p>
        </c:rich>
      </c:tx>
      <c:layout>
        <c:manualLayout>
          <c:xMode val="edge"/>
          <c:yMode val="edge"/>
          <c:x val="1.2851386819890757E-2"/>
          <c:y val="0"/>
        </c:manualLayout>
      </c:layout>
      <c:overlay val="0"/>
    </c:title>
    <c:autoTitleDeleted val="0"/>
    <c:plotArea>
      <c:layout/>
      <c:barChart>
        <c:barDir val="col"/>
        <c:grouping val="stacked"/>
        <c:varyColors val="0"/>
        <c:ser>
          <c:idx val="0"/>
          <c:order val="0"/>
          <c:tx>
            <c:strRef>
              <c:f>Sheet1!$A$2</c:f>
              <c:strCache>
                <c:ptCount val="1"/>
                <c:pt idx="0">
                  <c:v>To lessen my monthly blood flow</c:v>
                </c:pt>
              </c:strCache>
            </c:strRef>
          </c:tx>
          <c:spPr>
            <a:solidFill>
              <a:srgbClr val="A6A6A6"/>
            </a:solidFill>
          </c:spPr>
          <c:invertIfNegative val="0"/>
          <c:dLbls>
            <c:txPr>
              <a:bodyPr/>
              <a:lstStyle/>
              <a:p>
                <a:pPr>
                  <a:defRPr sz="1200"/>
                </a:pPr>
                <a:endParaRPr lang="de-DE"/>
              </a:p>
            </c:txPr>
            <c:showLegendKey val="0"/>
            <c:showVal val="1"/>
            <c:showCatName val="0"/>
            <c:showSerName val="0"/>
            <c:showPercent val="0"/>
            <c:showBubbleSize val="0"/>
            <c:showLeaderLines val="0"/>
          </c:dLbls>
          <c:cat>
            <c:strRef>
              <c:f>Sheet1!$B$1</c:f>
              <c:strCache>
                <c:ptCount val="1"/>
                <c:pt idx="0">
                  <c:v>Global Total hormonal coil users (n=193)</c:v>
                </c:pt>
              </c:strCache>
            </c:strRef>
          </c:cat>
          <c:val>
            <c:numRef>
              <c:f>Sheet1!$B$2</c:f>
              <c:numCache>
                <c:formatCode>0.0%</c:formatCode>
                <c:ptCount val="1"/>
                <c:pt idx="0">
                  <c:v>0.23777890255067641</c:v>
                </c:pt>
              </c:numCache>
            </c:numRef>
          </c:val>
        </c:ser>
        <c:ser>
          <c:idx val="1"/>
          <c:order val="1"/>
          <c:tx>
            <c:strRef>
              <c:f>Sheet1!$A$3</c:f>
              <c:strCache>
                <c:ptCount val="1"/>
                <c:pt idx="0">
                  <c:v>I can’t remember to take a pill every day</c:v>
                </c:pt>
              </c:strCache>
            </c:strRef>
          </c:tx>
          <c:spPr>
            <a:solidFill>
              <a:schemeClr val="bg1">
                <a:lumMod val="75000"/>
              </a:schemeClr>
            </a:solidFill>
          </c:spPr>
          <c:invertIfNegative val="0"/>
          <c:dLbls>
            <c:txPr>
              <a:bodyPr/>
              <a:lstStyle/>
              <a:p>
                <a:pPr>
                  <a:defRPr sz="1200"/>
                </a:pPr>
                <a:endParaRPr lang="de-DE"/>
              </a:p>
            </c:txPr>
            <c:showLegendKey val="0"/>
            <c:showVal val="1"/>
            <c:showCatName val="0"/>
            <c:showSerName val="0"/>
            <c:showPercent val="0"/>
            <c:showBubbleSize val="0"/>
            <c:showLeaderLines val="0"/>
          </c:dLbls>
          <c:cat>
            <c:strRef>
              <c:f>Sheet1!$B$1</c:f>
              <c:strCache>
                <c:ptCount val="1"/>
                <c:pt idx="0">
                  <c:v>Global Total hormonal coil users (n=193)</c:v>
                </c:pt>
              </c:strCache>
            </c:strRef>
          </c:cat>
          <c:val>
            <c:numRef>
              <c:f>Sheet1!$B$3</c:f>
              <c:numCache>
                <c:formatCode>0.0%</c:formatCode>
                <c:ptCount val="1"/>
                <c:pt idx="0">
                  <c:v>8.5843030138124249E-2</c:v>
                </c:pt>
              </c:numCache>
            </c:numRef>
          </c:val>
        </c:ser>
        <c:ser>
          <c:idx val="2"/>
          <c:order val="2"/>
          <c:tx>
            <c:strRef>
              <c:f>Sheet1!$A$4</c:f>
              <c:strCache>
                <c:ptCount val="1"/>
                <c:pt idx="0">
                  <c:v>It had better birth control efficacy</c:v>
                </c:pt>
              </c:strCache>
            </c:strRef>
          </c:tx>
          <c:spPr>
            <a:solidFill>
              <a:srgbClr val="F29754"/>
            </a:solidFill>
          </c:spPr>
          <c:invertIfNegative val="0"/>
          <c:dLbls>
            <c:txPr>
              <a:bodyPr/>
              <a:lstStyle/>
              <a:p>
                <a:pPr>
                  <a:defRPr sz="1200"/>
                </a:pPr>
                <a:endParaRPr lang="de-DE"/>
              </a:p>
            </c:txPr>
            <c:showLegendKey val="0"/>
            <c:showVal val="1"/>
            <c:showCatName val="0"/>
            <c:showSerName val="0"/>
            <c:showPercent val="0"/>
            <c:showBubbleSize val="0"/>
            <c:showLeaderLines val="0"/>
          </c:dLbls>
          <c:cat>
            <c:strRef>
              <c:f>Sheet1!$B$1</c:f>
              <c:strCache>
                <c:ptCount val="1"/>
                <c:pt idx="0">
                  <c:v>Global Total hormonal coil users (n=193)</c:v>
                </c:pt>
              </c:strCache>
            </c:strRef>
          </c:cat>
          <c:val>
            <c:numRef>
              <c:f>Sheet1!$B$4</c:f>
              <c:numCache>
                <c:formatCode>0.0%</c:formatCode>
                <c:ptCount val="1"/>
                <c:pt idx="0">
                  <c:v>0.13981912077200498</c:v>
                </c:pt>
              </c:numCache>
            </c:numRef>
          </c:val>
        </c:ser>
        <c:ser>
          <c:idx val="3"/>
          <c:order val="3"/>
          <c:tx>
            <c:strRef>
              <c:f>Sheet1!$A$5</c:f>
              <c:strCache>
                <c:ptCount val="1"/>
                <c:pt idx="0">
                  <c:v>It is low maintenance</c:v>
                </c:pt>
              </c:strCache>
            </c:strRef>
          </c:tx>
          <c:spPr>
            <a:solidFill>
              <a:schemeClr val="accent1"/>
            </a:solidFill>
          </c:spPr>
          <c:invertIfNegative val="0"/>
          <c:dLbls>
            <c:txPr>
              <a:bodyPr/>
              <a:lstStyle/>
              <a:p>
                <a:pPr>
                  <a:defRPr sz="1200">
                    <a:solidFill>
                      <a:schemeClr val="bg1"/>
                    </a:solidFill>
                  </a:defRPr>
                </a:pPr>
                <a:endParaRPr lang="de-DE"/>
              </a:p>
            </c:txPr>
            <c:showLegendKey val="0"/>
            <c:showVal val="1"/>
            <c:showCatName val="0"/>
            <c:showSerName val="0"/>
            <c:showPercent val="0"/>
            <c:showBubbleSize val="0"/>
            <c:showLeaderLines val="0"/>
          </c:dLbls>
          <c:cat>
            <c:strRef>
              <c:f>Sheet1!$B$1</c:f>
              <c:strCache>
                <c:ptCount val="1"/>
                <c:pt idx="0">
                  <c:v>Global Total hormonal coil users (n=193)</c:v>
                </c:pt>
              </c:strCache>
            </c:strRef>
          </c:cat>
          <c:val>
            <c:numRef>
              <c:f>Sheet1!$B$5</c:f>
              <c:numCache>
                <c:formatCode>0.0%</c:formatCode>
                <c:ptCount val="1"/>
                <c:pt idx="0">
                  <c:v>0.36548002747134839</c:v>
                </c:pt>
              </c:numCache>
            </c:numRef>
          </c:val>
        </c:ser>
        <c:ser>
          <c:idx val="4"/>
          <c:order val="4"/>
          <c:tx>
            <c:strRef>
              <c:f>Sheet1!$A$6</c:f>
              <c:strCache>
                <c:ptCount val="1"/>
                <c:pt idx="0">
                  <c:v>Other (please specify)</c:v>
                </c:pt>
              </c:strCache>
            </c:strRef>
          </c:tx>
          <c:spPr>
            <a:solidFill>
              <a:schemeClr val="accent1">
                <a:lumMod val="60000"/>
                <a:lumOff val="40000"/>
              </a:schemeClr>
            </a:solidFill>
          </c:spPr>
          <c:invertIfNegative val="0"/>
          <c:dLbls>
            <c:txPr>
              <a:bodyPr/>
              <a:lstStyle/>
              <a:p>
                <a:pPr>
                  <a:defRPr sz="1200">
                    <a:solidFill>
                      <a:schemeClr val="bg1"/>
                    </a:solidFill>
                  </a:defRPr>
                </a:pPr>
                <a:endParaRPr lang="de-DE"/>
              </a:p>
            </c:txPr>
            <c:showLegendKey val="0"/>
            <c:showVal val="1"/>
            <c:showCatName val="0"/>
            <c:showSerName val="0"/>
            <c:showPercent val="0"/>
            <c:showBubbleSize val="0"/>
            <c:showLeaderLines val="0"/>
          </c:dLbls>
          <c:cat>
            <c:strRef>
              <c:f>Sheet1!$B$1</c:f>
              <c:strCache>
                <c:ptCount val="1"/>
                <c:pt idx="0">
                  <c:v>Global Total hormonal coil users (n=193)</c:v>
                </c:pt>
              </c:strCache>
            </c:strRef>
          </c:cat>
          <c:val>
            <c:numRef>
              <c:f>Sheet1!$B$6</c:f>
              <c:numCache>
                <c:formatCode>0.0%</c:formatCode>
                <c:ptCount val="1"/>
                <c:pt idx="0">
                  <c:v>0.17107891906784845</c:v>
                </c:pt>
              </c:numCache>
            </c:numRef>
          </c:val>
        </c:ser>
        <c:dLbls>
          <c:showLegendKey val="0"/>
          <c:showVal val="0"/>
          <c:showCatName val="0"/>
          <c:showSerName val="0"/>
          <c:showPercent val="0"/>
          <c:showBubbleSize val="0"/>
        </c:dLbls>
        <c:gapWidth val="150"/>
        <c:overlap val="100"/>
        <c:axId val="342976000"/>
        <c:axId val="342977536"/>
      </c:barChart>
      <c:catAx>
        <c:axId val="342976000"/>
        <c:scaling>
          <c:orientation val="minMax"/>
        </c:scaling>
        <c:delete val="0"/>
        <c:axPos val="b"/>
        <c:majorTickMark val="out"/>
        <c:minorTickMark val="none"/>
        <c:tickLblPos val="nextTo"/>
        <c:spPr>
          <a:ln>
            <a:solidFill>
              <a:schemeClr val="tx1"/>
            </a:solidFill>
          </a:ln>
        </c:spPr>
        <c:txPr>
          <a:bodyPr/>
          <a:lstStyle/>
          <a:p>
            <a:pPr>
              <a:defRPr sz="1200"/>
            </a:pPr>
            <a:endParaRPr lang="de-DE"/>
          </a:p>
        </c:txPr>
        <c:crossAx val="342977536"/>
        <c:crosses val="autoZero"/>
        <c:auto val="1"/>
        <c:lblAlgn val="ctr"/>
        <c:lblOffset val="100"/>
        <c:noMultiLvlLbl val="0"/>
      </c:catAx>
      <c:valAx>
        <c:axId val="342977536"/>
        <c:scaling>
          <c:orientation val="minMax"/>
          <c:max val="1"/>
        </c:scaling>
        <c:delete val="0"/>
        <c:axPos val="l"/>
        <c:numFmt formatCode="0%" sourceLinked="0"/>
        <c:majorTickMark val="out"/>
        <c:minorTickMark val="none"/>
        <c:tickLblPos val="nextTo"/>
        <c:spPr>
          <a:ln>
            <a:solidFill>
              <a:schemeClr val="tx1"/>
            </a:solidFill>
          </a:ln>
        </c:spPr>
        <c:txPr>
          <a:bodyPr/>
          <a:lstStyle/>
          <a:p>
            <a:pPr>
              <a:defRPr sz="1200"/>
            </a:pPr>
            <a:endParaRPr lang="de-DE"/>
          </a:p>
        </c:txPr>
        <c:crossAx val="342976000"/>
        <c:crosses val="autoZero"/>
        <c:crossBetween val="between"/>
        <c:majorUnit val="0.2"/>
      </c:valAx>
      <c:spPr>
        <a:gradFill>
          <a:gsLst>
            <a:gs pos="0">
              <a:schemeClr val="bg1"/>
            </a:gs>
            <a:gs pos="100000">
              <a:schemeClr val="bg1">
                <a:lumMod val="95000"/>
              </a:schemeClr>
            </a:gs>
          </a:gsLst>
          <a:lin ang="5400000" scaled="0"/>
        </a:gradFill>
      </c:spPr>
    </c:plotArea>
    <c:legend>
      <c:legendPos val="r"/>
      <c:layout>
        <c:manualLayout>
          <c:xMode val="edge"/>
          <c:yMode val="edge"/>
          <c:x val="0.65858537277434914"/>
          <c:y val="0.16451394077884676"/>
          <c:w val="0.33157253316308433"/>
          <c:h val="0.65832240527852803"/>
        </c:manualLayout>
      </c:layout>
      <c:overlay val="0"/>
      <c:txPr>
        <a:bodyPr/>
        <a:lstStyle/>
        <a:p>
          <a:pPr>
            <a:defRPr sz="1200"/>
          </a:pPr>
          <a:endParaRPr lang="de-DE"/>
        </a:p>
      </c:txPr>
    </c:legend>
    <c:plotVisOnly val="1"/>
    <c:dispBlanksAs val="gap"/>
    <c:showDLblsOverMax val="0"/>
  </c:chart>
  <c:txPr>
    <a:bodyPr/>
    <a:lstStyle/>
    <a:p>
      <a:pPr>
        <a:defRPr sz="10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Country Total (n=313)</c:v>
                </c:pt>
              </c:strCache>
            </c:strRef>
          </c:tx>
          <c:invertIfNegative val="0"/>
          <c:cat>
            <c:strRef>
              <c:f>Sheet1!$A$2:$A$9</c:f>
              <c:strCache>
                <c:ptCount val="8"/>
                <c:pt idx="0">
                  <c:v>Birth control </c:v>
                </c:pt>
                <c:pt idx="1">
                  <c:v>To regulate periods</c:v>
                </c:pt>
                <c:pt idx="2">
                  <c:v>To lighten menstrual flow</c:v>
                </c:pt>
                <c:pt idx="3">
                  <c:v>To reduce bloating, cramping, headaches and nausea-type symptoms</c:v>
                </c:pt>
                <c:pt idx="4">
                  <c:v>To help with acne problems</c:v>
                </c:pt>
                <c:pt idx="5">
                  <c:v>To reduce ovarian cyst</c:v>
                </c:pt>
                <c:pt idx="6">
                  <c:v>Other</c:v>
                </c:pt>
                <c:pt idx="7">
                  <c:v>None of these</c:v>
                </c:pt>
              </c:strCache>
            </c:strRef>
          </c:cat>
          <c:val>
            <c:numRef>
              <c:f>Sheet1!$B$2:$B$9</c:f>
              <c:numCache>
                <c:formatCode>0.0%</c:formatCode>
                <c:ptCount val="8"/>
                <c:pt idx="0">
                  <c:v>0.81865931800754277</c:v>
                </c:pt>
                <c:pt idx="1">
                  <c:v>0.40979046854286683</c:v>
                </c:pt>
                <c:pt idx="2">
                  <c:v>0.24675483613541213</c:v>
                </c:pt>
                <c:pt idx="3">
                  <c:v>0.18647029842812926</c:v>
                </c:pt>
                <c:pt idx="4">
                  <c:v>0.13705740757848928</c:v>
                </c:pt>
                <c:pt idx="5">
                  <c:v>1.0211193578014583E-2</c:v>
                </c:pt>
                <c:pt idx="6">
                  <c:v>1.3888949753834276E-2</c:v>
                </c:pt>
                <c:pt idx="7">
                  <c:v>1.8833869157988122E-2</c:v>
                </c:pt>
              </c:numCache>
            </c:numRef>
          </c:val>
        </c:ser>
        <c:dLbls>
          <c:showLegendKey val="0"/>
          <c:showVal val="0"/>
          <c:showCatName val="0"/>
          <c:showSerName val="0"/>
          <c:showPercent val="0"/>
          <c:showBubbleSize val="0"/>
        </c:dLbls>
        <c:gapWidth val="75"/>
        <c:overlap val="-25"/>
        <c:axId val="342665472"/>
        <c:axId val="342667264"/>
      </c:barChart>
      <c:catAx>
        <c:axId val="342665472"/>
        <c:scaling>
          <c:orientation val="minMax"/>
        </c:scaling>
        <c:delete val="0"/>
        <c:axPos val="b"/>
        <c:majorTickMark val="none"/>
        <c:minorTickMark val="none"/>
        <c:tickLblPos val="nextTo"/>
        <c:spPr>
          <a:ln w="12700">
            <a:solidFill>
              <a:schemeClr val="tx1"/>
            </a:solidFill>
          </a:ln>
        </c:spPr>
        <c:txPr>
          <a:bodyPr rot="0" vert="horz"/>
          <a:lstStyle/>
          <a:p>
            <a:pPr>
              <a:defRPr/>
            </a:pPr>
            <a:endParaRPr lang="de-DE"/>
          </a:p>
        </c:txPr>
        <c:crossAx val="342667264"/>
        <c:crosses val="autoZero"/>
        <c:auto val="1"/>
        <c:lblAlgn val="ctr"/>
        <c:lblOffset val="100"/>
        <c:tickLblSkip val="1"/>
        <c:noMultiLvlLbl val="0"/>
      </c:catAx>
      <c:valAx>
        <c:axId val="342667264"/>
        <c:scaling>
          <c:orientation val="minMax"/>
          <c:max val="1"/>
          <c:min val="0"/>
        </c:scaling>
        <c:delete val="0"/>
        <c:axPos val="l"/>
        <c:numFmt formatCode="0%" sourceLinked="0"/>
        <c:majorTickMark val="out"/>
        <c:minorTickMark val="none"/>
        <c:tickLblPos val="nextTo"/>
        <c:spPr>
          <a:ln w="12700">
            <a:solidFill>
              <a:schemeClr val="tx1"/>
            </a:solidFill>
          </a:ln>
        </c:spPr>
        <c:crossAx val="342665472"/>
        <c:crosses val="autoZero"/>
        <c:crossBetween val="between"/>
        <c:majorUnit val="0.1"/>
      </c:valAx>
      <c:spPr>
        <a:gradFill>
          <a:gsLst>
            <a:gs pos="0">
              <a:schemeClr val="bg1"/>
            </a:gs>
            <a:gs pos="100000">
              <a:schemeClr val="bg1">
                <a:lumMod val="95000"/>
              </a:schemeClr>
            </a:gs>
          </a:gsLst>
          <a:lin ang="5400000" scaled="0"/>
        </a:gradFill>
      </c:spPr>
    </c:plotArea>
    <c:plotVisOnly val="1"/>
    <c:dispBlanksAs val="gap"/>
    <c:showDLblsOverMax val="0"/>
  </c:chart>
  <c:txPr>
    <a:bodyPr/>
    <a:lstStyle/>
    <a:p>
      <a:pPr>
        <a:defRPr sz="10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sz="quarter" idx="1"/>
          </p:nvPr>
        </p:nvSpPr>
        <p:spPr>
          <a:xfrm>
            <a:off x="4021295" y="0"/>
            <a:ext cx="3076363" cy="511731"/>
          </a:xfrm>
          <a:prstGeom prst="rect">
            <a:avLst/>
          </a:prstGeom>
        </p:spPr>
        <p:txBody>
          <a:bodyPr vert="horz" lIns="94759" tIns="47380" rIns="94759" bIns="47380" rtlCol="0"/>
          <a:lstStyle>
            <a:lvl1pPr algn="r">
              <a:defRPr sz="1200"/>
            </a:lvl1pPr>
          </a:lstStyle>
          <a:p>
            <a:fld id="{B6CDD953-FD8E-4209-B8F6-215567E954D5}" type="datetimeFigureOut">
              <a:rPr lang="de-DE" smtClean="0"/>
              <a:t>20.07.2016</a:t>
            </a:fld>
            <a:endParaRPr lang="de-DE"/>
          </a:p>
        </p:txBody>
      </p:sp>
      <p:sp>
        <p:nvSpPr>
          <p:cNvPr id="4" name="Fußzeilenplatzhalter 3"/>
          <p:cNvSpPr>
            <a:spLocks noGrp="1"/>
          </p:cNvSpPr>
          <p:nvPr>
            <p:ph type="ftr" sz="quarter" idx="2"/>
          </p:nvPr>
        </p:nvSpPr>
        <p:spPr>
          <a:xfrm>
            <a:off x="1" y="9721106"/>
            <a:ext cx="3076363" cy="511731"/>
          </a:xfrm>
          <a:prstGeom prst="rect">
            <a:avLst/>
          </a:prstGeom>
        </p:spPr>
        <p:txBody>
          <a:bodyPr vert="horz" lIns="94759" tIns="47380" rIns="94759" bIns="47380"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6"/>
            <a:ext cx="3076363" cy="511731"/>
          </a:xfrm>
          <a:prstGeom prst="rect">
            <a:avLst/>
          </a:prstGeom>
        </p:spPr>
        <p:txBody>
          <a:bodyPr vert="horz" lIns="94759" tIns="47380" rIns="94759" bIns="47380" rtlCol="0" anchor="b"/>
          <a:lstStyle>
            <a:lvl1pPr algn="r">
              <a:defRPr sz="1200"/>
            </a:lvl1pPr>
          </a:lstStyle>
          <a:p>
            <a:fld id="{C171EB75-66AD-448A-B122-08C5B14850E8}" type="slidenum">
              <a:rPr lang="de-DE" smtClean="0"/>
              <a:t>‹Nr.›</a:t>
            </a:fld>
            <a:endParaRPr lang="de-DE"/>
          </a:p>
        </p:txBody>
      </p:sp>
    </p:spTree>
    <p:extLst>
      <p:ext uri="{BB962C8B-B14F-4D97-AF65-F5344CB8AC3E}">
        <p14:creationId xmlns:p14="http://schemas.microsoft.com/office/powerpoint/2010/main" val="206696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3508"/>
          </a:xfrm>
          <a:prstGeom prst="rect">
            <a:avLst/>
          </a:prstGeom>
        </p:spPr>
        <p:txBody>
          <a:bodyPr vert="horz" lIns="94759" tIns="47380" rIns="94759" bIns="47380" rtlCol="0"/>
          <a:lstStyle>
            <a:lvl1pPr algn="l">
              <a:defRPr sz="1200"/>
            </a:lvl1pPr>
          </a:lstStyle>
          <a:p>
            <a:endParaRPr lang="x-none"/>
          </a:p>
        </p:txBody>
      </p:sp>
      <p:sp>
        <p:nvSpPr>
          <p:cNvPr id="3" name="Date Placeholder 2"/>
          <p:cNvSpPr>
            <a:spLocks noGrp="1"/>
          </p:cNvSpPr>
          <p:nvPr>
            <p:ph type="dt" idx="1"/>
          </p:nvPr>
        </p:nvSpPr>
        <p:spPr>
          <a:xfrm>
            <a:off x="4021295" y="1"/>
            <a:ext cx="3076363" cy="513508"/>
          </a:xfrm>
          <a:prstGeom prst="rect">
            <a:avLst/>
          </a:prstGeom>
        </p:spPr>
        <p:txBody>
          <a:bodyPr vert="horz" lIns="94759" tIns="47380" rIns="94759" bIns="47380" rtlCol="0"/>
          <a:lstStyle>
            <a:lvl1pPr algn="r">
              <a:defRPr sz="1200"/>
            </a:lvl1pPr>
          </a:lstStyle>
          <a:p>
            <a:fld id="{07D35574-2A29-4E09-A165-5294166A7A82}" type="datetimeFigureOut">
              <a:rPr lang="x-none" smtClean="0"/>
              <a:t>20.07.2016</a:t>
            </a:fld>
            <a:endParaRPr lang="x-none"/>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x-none"/>
          </a:p>
        </p:txBody>
      </p:sp>
      <p:sp>
        <p:nvSpPr>
          <p:cNvPr id="5" name="Notes Placeholder 4"/>
          <p:cNvSpPr>
            <a:spLocks noGrp="1"/>
          </p:cNvSpPr>
          <p:nvPr>
            <p:ph type="body" sz="quarter" idx="3"/>
          </p:nvPr>
        </p:nvSpPr>
        <p:spPr>
          <a:xfrm>
            <a:off x="709930" y="4925408"/>
            <a:ext cx="5679440" cy="4029879"/>
          </a:xfrm>
          <a:prstGeom prst="rect">
            <a:avLst/>
          </a:prstGeom>
        </p:spPr>
        <p:txBody>
          <a:bodyPr vert="horz" lIns="94759" tIns="47380" rIns="94759" bIns="473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1" y="9721107"/>
            <a:ext cx="3076363" cy="513507"/>
          </a:xfrm>
          <a:prstGeom prst="rect">
            <a:avLst/>
          </a:prstGeom>
        </p:spPr>
        <p:txBody>
          <a:bodyPr vert="horz" lIns="94759" tIns="47380" rIns="94759" bIns="47380" rtlCol="0" anchor="b"/>
          <a:lstStyle>
            <a:lvl1pPr algn="l">
              <a:defRPr sz="1200"/>
            </a:lvl1pPr>
          </a:lstStyle>
          <a:p>
            <a:endParaRPr lang="x-none"/>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59" tIns="47380" rIns="94759" bIns="47380" rtlCol="0" anchor="b"/>
          <a:lstStyle>
            <a:lvl1pPr algn="r">
              <a:defRPr sz="1200"/>
            </a:lvl1pPr>
          </a:lstStyle>
          <a:p>
            <a:fld id="{C2F37EFD-E555-42E7-96F6-5DE28DBC86BB}" type="slidenum">
              <a:rPr lang="x-none" smtClean="0"/>
              <a:t>‹Nr.›</a:t>
            </a:fld>
            <a:endParaRPr lang="x-none"/>
          </a:p>
        </p:txBody>
      </p:sp>
    </p:spTree>
    <p:extLst>
      <p:ext uri="{BB962C8B-B14F-4D97-AF65-F5344CB8AC3E}">
        <p14:creationId xmlns:p14="http://schemas.microsoft.com/office/powerpoint/2010/main" val="38827110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F37EFD-E555-42E7-96F6-5DE28DBC86BB}" type="slidenum">
              <a:rPr lang="x-none" smtClean="0"/>
              <a:t>1</a:t>
            </a:fld>
            <a:endParaRPr lang="x-none"/>
          </a:p>
        </p:txBody>
      </p:sp>
    </p:spTree>
    <p:extLst>
      <p:ext uri="{BB962C8B-B14F-4D97-AF65-F5344CB8AC3E}">
        <p14:creationId xmlns:p14="http://schemas.microsoft.com/office/powerpoint/2010/main" val="37530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xfrm>
            <a:off x="4019650" y="9722883"/>
            <a:ext cx="3078008" cy="509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D3CD7AC1-0223-4A75-9FA7-344BDCBC25E3}" type="slidenum">
              <a:rPr lang="en-GB" altLang="en-US">
                <a:solidFill>
                  <a:prstClr val="black"/>
                </a:solidFill>
                <a:ea typeface="MS PGothic" pitchFamily="34" charset="-128"/>
              </a:rPr>
              <a:pPr eaLnBrk="1" hangingPunct="1">
                <a:spcBef>
                  <a:spcPct val="0"/>
                </a:spcBef>
              </a:pPr>
              <a:t>24</a:t>
            </a:fld>
            <a:endParaRPr lang="en-GB" altLang="en-US">
              <a:solidFill>
                <a:prstClr val="black"/>
              </a:solidFill>
              <a:ea typeface="MS PGothic" pitchFamily="34"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charset="0"/>
                <a:ea typeface="MS PGothic" pitchFamily="34" charset="-128"/>
                <a:cs typeface="Arial Unicode MS" pitchFamily="34" charset="-128"/>
              </a:rPr>
              <a:t>The </a:t>
            </a:r>
            <a:r>
              <a:rPr lang="en-GB" altLang="en-US" b="1" dirty="0" smtClean="0">
                <a:latin typeface="Arial" charset="0"/>
                <a:ea typeface="MS PGothic" pitchFamily="34" charset="-128"/>
                <a:cs typeface="Arial Unicode MS" pitchFamily="34" charset="-128"/>
              </a:rPr>
              <a:t>menstrual cycle</a:t>
            </a:r>
            <a:r>
              <a:rPr lang="en-GB" altLang="en-US" dirty="0" smtClean="0">
                <a:latin typeface="Arial" charset="0"/>
                <a:ea typeface="MS PGothic" pitchFamily="34" charset="-128"/>
                <a:cs typeface="Arial Unicode MS" pitchFamily="34" charset="-128"/>
              </a:rPr>
              <a:t> is the name given to the </a:t>
            </a:r>
            <a:r>
              <a:rPr lang="en-GB" altLang="en-US" b="1" dirty="0" smtClean="0">
                <a:latin typeface="Arial" charset="0"/>
                <a:ea typeface="MS PGothic" pitchFamily="34" charset="-128"/>
                <a:cs typeface="Arial Unicode MS" pitchFamily="34" charset="-128"/>
              </a:rPr>
              <a:t>series of changes that the female reproductive system undergoes every month</a:t>
            </a:r>
            <a:r>
              <a:rPr lang="en-GB" altLang="en-US" dirty="0" smtClean="0">
                <a:latin typeface="Arial" charset="0"/>
                <a:ea typeface="MS PGothic" pitchFamily="34" charset="-128"/>
                <a:cs typeface="Arial Unicode MS" pitchFamily="34" charset="-128"/>
              </a:rPr>
              <a:t>. </a:t>
            </a:r>
          </a:p>
          <a:p>
            <a:pPr eaLnBrk="1" hangingPunct="1"/>
            <a:endParaRPr lang="en-GB" altLang="en-US" dirty="0" smtClean="0">
              <a:latin typeface="Arial" charset="0"/>
              <a:ea typeface="MS PGothic" pitchFamily="34" charset="-128"/>
              <a:cs typeface="Arial Unicode MS" pitchFamily="34" charset="-128"/>
            </a:endParaRPr>
          </a:p>
          <a:p>
            <a:pPr eaLnBrk="1" hangingPunct="1"/>
            <a:r>
              <a:rPr lang="en-GB" altLang="en-US" dirty="0" smtClean="0">
                <a:latin typeface="Arial" charset="0"/>
                <a:ea typeface="MS PGothic" pitchFamily="34" charset="-128"/>
                <a:cs typeface="Arial Unicode MS" pitchFamily="34" charset="-128"/>
              </a:rPr>
              <a:t>By convention, the first day of the menstrual cycle is counted from Day 1 of menstrual bleeding.</a:t>
            </a:r>
          </a:p>
          <a:p>
            <a:pPr eaLnBrk="1" hangingPunct="1"/>
            <a:endParaRPr lang="en-GB" altLang="en-US" dirty="0" smtClean="0">
              <a:latin typeface="Arial" charset="0"/>
              <a:ea typeface="MS PGothic" pitchFamily="34" charset="-128"/>
              <a:cs typeface="Arial Unicode MS" pitchFamily="34" charset="-128"/>
            </a:endParaRPr>
          </a:p>
          <a:p>
            <a:pPr eaLnBrk="1" hangingPunct="1"/>
            <a:r>
              <a:rPr lang="en-GB" altLang="en-US" dirty="0" smtClean="0">
                <a:latin typeface="Arial" charset="0"/>
                <a:ea typeface="MS PGothic" pitchFamily="34" charset="-128"/>
                <a:cs typeface="Arial Unicode MS" pitchFamily="34" charset="-128"/>
              </a:rPr>
              <a:t>The length of the menstrual cycle varies greatly between women; on average however it lasts for 28 days including about 4-5 days bleeding. </a:t>
            </a:r>
          </a:p>
          <a:p>
            <a:pPr eaLnBrk="1" hangingPunct="1"/>
            <a:r>
              <a:rPr lang="en-GB" altLang="en-US" b="1" i="1" dirty="0" smtClean="0">
                <a:latin typeface="Arial" charset="0"/>
                <a:ea typeface="MS PGothic" pitchFamily="34" charset="-128"/>
                <a:cs typeface="Arial Unicode MS" pitchFamily="34" charset="-128"/>
              </a:rPr>
              <a:t>Click</a:t>
            </a:r>
          </a:p>
          <a:p>
            <a:pPr eaLnBrk="1" hangingPunct="1"/>
            <a:r>
              <a:rPr lang="en-GB" altLang="en-US" dirty="0" smtClean="0">
                <a:latin typeface="Arial" charset="0"/>
                <a:ea typeface="MS PGothic" pitchFamily="34" charset="-128"/>
                <a:cs typeface="Arial Unicode MS" pitchFamily="34" charset="-128"/>
              </a:rPr>
              <a:t>Ovulation usually occurs around day 14. </a:t>
            </a:r>
          </a:p>
          <a:p>
            <a:pPr eaLnBrk="1" hangingPunct="1"/>
            <a:r>
              <a:rPr lang="en-GB" altLang="en-US" b="1" i="1" dirty="0" smtClean="0">
                <a:latin typeface="Arial" charset="0"/>
                <a:ea typeface="MS PGothic" pitchFamily="34" charset="-128"/>
                <a:cs typeface="Arial Unicode MS" pitchFamily="34" charset="-128"/>
              </a:rPr>
              <a:t>Click</a:t>
            </a:r>
            <a:endParaRPr lang="en-GB" altLang="en-US" dirty="0" smtClean="0">
              <a:latin typeface="Arial" charset="0"/>
              <a:ea typeface="MS PGothic" pitchFamily="34" charset="-128"/>
              <a:cs typeface="Arial Unicode MS" pitchFamily="34" charset="-128"/>
            </a:endParaRPr>
          </a:p>
          <a:p>
            <a:pPr eaLnBrk="1" hangingPunct="1"/>
            <a:r>
              <a:rPr lang="en-GB" altLang="en-US" dirty="0" smtClean="0">
                <a:latin typeface="Arial" charset="0"/>
                <a:ea typeface="MS PGothic" pitchFamily="34" charset="-128"/>
                <a:cs typeface="Arial Unicode MS" pitchFamily="34" charset="-128"/>
              </a:rPr>
              <a:t>The cycle repeats itself month after month unless pregnancy occurs.</a:t>
            </a:r>
          </a:p>
          <a:p>
            <a:pPr eaLnBrk="1" hangingPunct="1"/>
            <a:endParaRPr lang="en-GB" altLang="en-US" dirty="0" smtClean="0">
              <a:latin typeface="Arial" charset="0"/>
              <a:ea typeface="MS PGothic" pitchFamily="34" charset="-128"/>
              <a:cs typeface="Arial Unicode MS" pitchFamily="34" charset="-128"/>
            </a:endParaRPr>
          </a:p>
          <a:p>
            <a:pPr eaLnBrk="1" hangingPunct="1"/>
            <a:r>
              <a:rPr lang="en-GB" altLang="ja-JP" b="1" dirty="0" smtClean="0">
                <a:latin typeface="Arial" charset="0"/>
                <a:ea typeface="MS PGothic" pitchFamily="34" charset="-128"/>
                <a:cs typeface="Arial Unicode MS" pitchFamily="34" charset="-128"/>
              </a:rPr>
              <a:t>The menstrual cycle is controlled by hormones</a:t>
            </a:r>
            <a:r>
              <a:rPr lang="en-GB" altLang="ja-JP" dirty="0" smtClean="0">
                <a:latin typeface="Arial" charset="0"/>
                <a:ea typeface="MS PGothic" pitchFamily="34" charset="-128"/>
                <a:cs typeface="Arial Unicode MS" pitchFamily="34" charset="-128"/>
              </a:rPr>
              <a:t>, </a:t>
            </a:r>
            <a:r>
              <a:rPr lang="en-GB" altLang="en-US" dirty="0" smtClean="0">
                <a:latin typeface="Arial" charset="0"/>
                <a:ea typeface="MS PGothic" pitchFamily="34" charset="-128"/>
                <a:cs typeface="Arial Unicode MS" pitchFamily="34" charset="-128"/>
              </a:rPr>
              <a:t>chemical messengers produced in at different sites in the body and released into the bloodstream to control and regulate the activity of specific organs. </a:t>
            </a:r>
          </a:p>
          <a:p>
            <a:pPr eaLnBrk="1" hangingPunct="1"/>
            <a:endParaRPr lang="en-GB" altLang="en-US"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The hormones that control the menstrual cycle are produced in the brain and in the ovaries. </a:t>
            </a:r>
            <a:r>
              <a:rPr lang="en-GB" altLang="ja-JP" b="1" dirty="0" smtClean="0">
                <a:latin typeface="Arial" charset="0"/>
                <a:ea typeface="MS PGothic" pitchFamily="34" charset="-128"/>
                <a:cs typeface="Arial Unicode MS" pitchFamily="34" charset="-128"/>
              </a:rPr>
              <a:t>The co-ordination of the events of the cycle depends on a complex interaction between the hypothalamus and the pituitary gland (in the brain) and the ovaries and endometrium</a:t>
            </a:r>
            <a:r>
              <a:rPr lang="en-GB" altLang="ja-JP" dirty="0" smtClean="0">
                <a:latin typeface="Arial" charset="0"/>
                <a:ea typeface="MS PGothic" pitchFamily="34" charset="-128"/>
                <a:cs typeface="Arial Unicode MS" pitchFamily="34" charset="-128"/>
              </a:rPr>
              <a:t>. The next slide deals demonstrates this interplay. </a:t>
            </a:r>
            <a:endParaRPr lang="en-GB" altLang="en-US" dirty="0" smtClean="0">
              <a:latin typeface="Arial" charset="0"/>
              <a:ea typeface="MS PGothic"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xfrm>
            <a:off x="4019650" y="9722883"/>
            <a:ext cx="3078008" cy="509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7FB6EE68-13AB-49DC-8389-D7063264DEA5}" type="slidenum">
              <a:rPr lang="en-GB" altLang="en-US">
                <a:solidFill>
                  <a:prstClr val="black"/>
                </a:solidFill>
                <a:ea typeface="MS PGothic" pitchFamily="34" charset="-128"/>
              </a:rPr>
              <a:pPr eaLnBrk="1" hangingPunct="1">
                <a:spcBef>
                  <a:spcPct val="0"/>
                </a:spcBef>
              </a:pPr>
              <a:t>25</a:t>
            </a:fld>
            <a:endParaRPr lang="en-GB" altLang="en-US">
              <a:solidFill>
                <a:prstClr val="black"/>
              </a:solidFill>
              <a:ea typeface="MS PGothic" pitchFamily="34"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ja-JP" i="1" dirty="0" smtClean="0">
                <a:latin typeface="Arial" charset="0"/>
                <a:ea typeface="MS PGothic" pitchFamily="34" charset="-128"/>
                <a:cs typeface="Arial Unicode MS" pitchFamily="34" charset="-128"/>
              </a:rPr>
              <a:t>(It would be useful to have a pointer in order to point to relevant part of the figure while talking)</a:t>
            </a:r>
          </a:p>
          <a:p>
            <a:pPr eaLnBrk="1" hangingPunct="1"/>
            <a:endParaRPr lang="en-GB" altLang="ja-JP" i="1"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This illustration shows the </a:t>
            </a:r>
            <a:r>
              <a:rPr lang="en-GB" altLang="ja-JP" b="1" dirty="0" smtClean="0">
                <a:latin typeface="Arial" charset="0"/>
                <a:ea typeface="MS PGothic" pitchFamily="34" charset="-128"/>
                <a:cs typeface="Arial Unicode MS" pitchFamily="34" charset="-128"/>
              </a:rPr>
              <a:t>changing patterns of </a:t>
            </a:r>
            <a:r>
              <a:rPr lang="en-GB" altLang="ja-JP" b="1" dirty="0" err="1" smtClean="0">
                <a:latin typeface="Arial" charset="0"/>
                <a:ea typeface="MS PGothic" pitchFamily="34" charset="-128"/>
                <a:cs typeface="Arial Unicode MS" pitchFamily="34" charset="-128"/>
              </a:rPr>
              <a:t>estradiol</a:t>
            </a:r>
            <a:r>
              <a:rPr lang="en-GB" altLang="ja-JP" b="1" dirty="0" smtClean="0">
                <a:latin typeface="Arial" charset="0"/>
                <a:ea typeface="MS PGothic" pitchFamily="34" charset="-128"/>
                <a:cs typeface="Arial Unicode MS" pitchFamily="34" charset="-128"/>
              </a:rPr>
              <a:t> and progesterone and the gonadotropins FSH and LH throughout the menstrual cycle</a:t>
            </a:r>
            <a:r>
              <a:rPr lang="en-GB" altLang="ja-JP" dirty="0" smtClean="0">
                <a:latin typeface="Arial" charset="0"/>
                <a:ea typeface="MS PGothic" pitchFamily="34" charset="-128"/>
                <a:cs typeface="Arial Unicode MS" pitchFamily="34" charset="-128"/>
              </a:rPr>
              <a:t>. It also shows the </a:t>
            </a:r>
            <a:r>
              <a:rPr lang="en-GB" altLang="ja-JP" b="1" dirty="0" smtClean="0">
                <a:latin typeface="Arial" charset="0"/>
                <a:ea typeface="MS PGothic" pitchFamily="34" charset="-128"/>
                <a:cs typeface="Arial Unicode MS" pitchFamily="34" charset="-128"/>
              </a:rPr>
              <a:t>effects of these hormones on the endometrium (the lining of the uterus) and on events taking place in the ovaries</a:t>
            </a:r>
            <a:r>
              <a:rPr lang="en-GB" altLang="ja-JP" dirty="0" smtClean="0">
                <a:latin typeface="Arial" charset="0"/>
                <a:ea typeface="MS PGothic" pitchFamily="34" charset="-128"/>
                <a:cs typeface="Arial Unicode MS" pitchFamily="34" charset="-128"/>
              </a:rPr>
              <a:t>. </a:t>
            </a: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Let’s look now at what causes these changes.</a:t>
            </a: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b="1" dirty="0" smtClean="0">
                <a:latin typeface="Arial" charset="0"/>
                <a:ea typeface="MS PGothic" pitchFamily="34" charset="-128"/>
                <a:cs typeface="Arial Unicode MS" pitchFamily="34" charset="-128"/>
              </a:rPr>
              <a:t>Events in the ovary</a:t>
            </a:r>
          </a:p>
          <a:p>
            <a:pPr eaLnBrk="1" hangingPunct="1"/>
            <a:endParaRPr lang="en-GB" altLang="ja-JP" b="1"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The first half of the cycle, before ovulation, is called the </a:t>
            </a:r>
            <a:r>
              <a:rPr lang="en-GB" altLang="ja-JP" b="1" dirty="0" smtClean="0">
                <a:latin typeface="Arial" charset="0"/>
                <a:ea typeface="MS PGothic" pitchFamily="34" charset="-128"/>
                <a:cs typeface="Arial Unicode MS" pitchFamily="34" charset="-128"/>
              </a:rPr>
              <a:t>follicular phase</a:t>
            </a:r>
            <a:r>
              <a:rPr lang="en-GB" altLang="ja-JP" dirty="0" smtClean="0">
                <a:latin typeface="Arial" charset="0"/>
                <a:ea typeface="MS PGothic" pitchFamily="34" charset="-128"/>
                <a:cs typeface="Arial Unicode MS" pitchFamily="34" charset="-128"/>
              </a:rPr>
              <a:t>. The </a:t>
            </a:r>
            <a:r>
              <a:rPr lang="en-GB" altLang="en-US" dirty="0" smtClean="0">
                <a:latin typeface="Arial" charset="0"/>
                <a:ea typeface="MS PGothic" pitchFamily="34" charset="-128"/>
                <a:cs typeface="Arial Unicode MS" pitchFamily="34" charset="-128"/>
              </a:rPr>
              <a:t>follicle is the fluid-filled sac in the ovary that nurtures the ripening egg and from which the egg is released during ovulation.</a:t>
            </a:r>
          </a:p>
          <a:p>
            <a:pPr eaLnBrk="1" hangingPunct="1"/>
            <a:endParaRPr lang="en-GB" altLang="en-US"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The second half, after ovulation, is the </a:t>
            </a:r>
            <a:r>
              <a:rPr lang="en-GB" altLang="ja-JP" b="1" dirty="0" smtClean="0">
                <a:latin typeface="Arial" charset="0"/>
                <a:ea typeface="MS PGothic" pitchFamily="34" charset="-128"/>
                <a:cs typeface="Arial Unicode MS" pitchFamily="34" charset="-128"/>
              </a:rPr>
              <a:t>luteal phase</a:t>
            </a:r>
            <a:r>
              <a:rPr lang="en-GB" altLang="ja-JP" dirty="0" smtClean="0">
                <a:latin typeface="Arial" charset="0"/>
                <a:ea typeface="MS PGothic" pitchFamily="34" charset="-128"/>
                <a:cs typeface="Arial Unicode MS" pitchFamily="34" charset="-128"/>
              </a:rPr>
              <a:t>, after the corpus luteum develops. The corpus luteum is a </a:t>
            </a:r>
            <a:r>
              <a:rPr lang="en-GB" altLang="en-US" dirty="0" smtClean="0">
                <a:latin typeface="Times New Roman" pitchFamily="18" charset="0"/>
                <a:ea typeface="MS Mincho" pitchFamily="49" charset="-128"/>
                <a:cs typeface="Arial Unicode MS" pitchFamily="34" charset="-128"/>
              </a:rPr>
              <a:t>yellow glandular mass in the ovary formed after the mature ovarian follicle has ruptured and released its egg at ovulation.</a:t>
            </a:r>
            <a:endParaRPr lang="en-GB" altLang="ja-JP" dirty="0" smtClean="0">
              <a:latin typeface="Arial" charset="0"/>
              <a:ea typeface="MS PGothic" pitchFamily="34" charset="-128"/>
              <a:cs typeface="Arial Unicode MS" pitchFamily="34" charset="-128"/>
            </a:endParaRP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During each cycle the ovary produces a single dominant follicle that matures ready for ovulation at mid-cycle. The growth of the follicle depends on the action of FSH from the pituitary.</a:t>
            </a: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During the follicular phase </a:t>
            </a:r>
            <a:r>
              <a:rPr lang="en-GB" altLang="ja-JP" b="1" dirty="0" smtClean="0">
                <a:latin typeface="Arial" charset="0"/>
                <a:ea typeface="MS PGothic" pitchFamily="34" charset="-128"/>
                <a:cs typeface="Arial Unicode MS" pitchFamily="34" charset="-128"/>
              </a:rPr>
              <a:t>the growing follicle produces increasing amounts of </a:t>
            </a:r>
            <a:r>
              <a:rPr lang="en-GB" altLang="ja-JP" b="1" dirty="0" err="1" smtClean="0">
                <a:latin typeface="Arial" charset="0"/>
                <a:ea typeface="MS PGothic" pitchFamily="34" charset="-128"/>
                <a:cs typeface="Arial Unicode MS" pitchFamily="34" charset="-128"/>
              </a:rPr>
              <a:t>estradiol</a:t>
            </a:r>
            <a:r>
              <a:rPr lang="en-GB" altLang="ja-JP" dirty="0" smtClean="0">
                <a:latin typeface="Arial" charset="0"/>
                <a:ea typeface="MS PGothic" pitchFamily="34" charset="-128"/>
                <a:cs typeface="Arial Unicode MS" pitchFamily="34" charset="-128"/>
              </a:rPr>
              <a:t>. For the first 12 or so days, </a:t>
            </a:r>
            <a:r>
              <a:rPr lang="en-GB" altLang="ja-JP" dirty="0" err="1" smtClean="0">
                <a:latin typeface="Arial" charset="0"/>
                <a:ea typeface="MS PGothic" pitchFamily="34" charset="-128"/>
                <a:cs typeface="Arial Unicode MS" pitchFamily="34" charset="-128"/>
              </a:rPr>
              <a:t>estradiol</a:t>
            </a:r>
            <a:r>
              <a:rPr lang="en-GB" altLang="ja-JP" dirty="0" smtClean="0">
                <a:latin typeface="Arial" charset="0"/>
                <a:ea typeface="MS PGothic" pitchFamily="34" charset="-128"/>
                <a:cs typeface="Arial Unicode MS" pitchFamily="34" charset="-128"/>
              </a:rPr>
              <a:t> levels rise slowly and its feedback on the hypothalamus is negative, keeping FSH and LH levels stable and low. </a:t>
            </a: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dirty="0" err="1" smtClean="0">
                <a:latin typeface="Arial" charset="0"/>
                <a:ea typeface="MS PGothic" pitchFamily="34" charset="-128"/>
                <a:cs typeface="Arial Unicode MS" pitchFamily="34" charset="-128"/>
              </a:rPr>
              <a:t>Estradiol</a:t>
            </a:r>
            <a:r>
              <a:rPr lang="en-GB" altLang="ja-JP" dirty="0" smtClean="0">
                <a:latin typeface="Arial" charset="0"/>
                <a:ea typeface="MS PGothic" pitchFamily="34" charset="-128"/>
                <a:cs typeface="Arial Unicode MS" pitchFamily="34" charset="-128"/>
              </a:rPr>
              <a:t> levels peak towards the end of the follicular phase; at this moment, </a:t>
            </a:r>
            <a:r>
              <a:rPr lang="en-GB" altLang="ja-JP" dirty="0" err="1" smtClean="0">
                <a:latin typeface="Arial" charset="0"/>
                <a:ea typeface="MS PGothic" pitchFamily="34" charset="-128"/>
                <a:cs typeface="Arial Unicode MS" pitchFamily="34" charset="-128"/>
              </a:rPr>
              <a:t>estradiol</a:t>
            </a:r>
            <a:r>
              <a:rPr lang="en-GB" altLang="ja-JP" dirty="0" smtClean="0">
                <a:latin typeface="Arial" charset="0"/>
                <a:ea typeface="MS PGothic" pitchFamily="34" charset="-128"/>
                <a:cs typeface="Arial Unicode MS" pitchFamily="34" charset="-128"/>
              </a:rPr>
              <a:t> feedback switches very briefly from negative to positive. The hypothalamus responds by secreting much more </a:t>
            </a:r>
            <a:r>
              <a:rPr lang="en-GB" altLang="ja-JP" dirty="0" err="1" smtClean="0">
                <a:latin typeface="Arial" charset="0"/>
                <a:ea typeface="MS PGothic" pitchFamily="34" charset="-128"/>
                <a:cs typeface="Arial Unicode MS" pitchFamily="34" charset="-128"/>
              </a:rPr>
              <a:t>GnRH</a:t>
            </a:r>
            <a:r>
              <a:rPr lang="en-GB" altLang="ja-JP" dirty="0" smtClean="0">
                <a:latin typeface="Arial" charset="0"/>
                <a:ea typeface="MS PGothic" pitchFamily="34" charset="-128"/>
                <a:cs typeface="Arial Unicode MS" pitchFamily="34" charset="-128"/>
              </a:rPr>
              <a:t>, resulting in a surge of LH from the pituitary.</a:t>
            </a:r>
            <a:r>
              <a:rPr lang="en-GB" altLang="ja-JP" b="1" dirty="0" smtClean="0">
                <a:latin typeface="Arial" charset="0"/>
                <a:ea typeface="MS PGothic" pitchFamily="34" charset="-128"/>
                <a:cs typeface="Arial Unicode MS" pitchFamily="34" charset="-128"/>
              </a:rPr>
              <a:t> </a:t>
            </a:r>
            <a:r>
              <a:rPr lang="en-GB" altLang="ja-JP" dirty="0" smtClean="0">
                <a:latin typeface="Arial" charset="0"/>
                <a:ea typeface="MS PGothic" pitchFamily="34" charset="-128"/>
                <a:cs typeface="Arial Unicode MS" pitchFamily="34" charset="-128"/>
              </a:rPr>
              <a:t>It is this </a:t>
            </a:r>
            <a:r>
              <a:rPr lang="en-GB" altLang="ja-JP" b="1" dirty="0" smtClean="0">
                <a:latin typeface="Arial" charset="0"/>
                <a:ea typeface="MS PGothic" pitchFamily="34" charset="-128"/>
                <a:cs typeface="Arial Unicode MS" pitchFamily="34" charset="-128"/>
              </a:rPr>
              <a:t>LH surge</a:t>
            </a:r>
            <a:r>
              <a:rPr lang="en-GB" altLang="ja-JP" dirty="0" smtClean="0">
                <a:latin typeface="Arial" charset="0"/>
                <a:ea typeface="MS PGothic" pitchFamily="34" charset="-128"/>
                <a:cs typeface="Arial Unicode MS" pitchFamily="34" charset="-128"/>
              </a:rPr>
              <a:t> that </a:t>
            </a:r>
            <a:r>
              <a:rPr lang="en-GB" altLang="ja-JP" b="1" dirty="0" smtClean="0">
                <a:latin typeface="Arial" charset="0"/>
                <a:ea typeface="MS PGothic" pitchFamily="34" charset="-128"/>
                <a:cs typeface="Arial Unicode MS" pitchFamily="34" charset="-128"/>
              </a:rPr>
              <a:t>causes ovulation, i.e. rupture of the follicle and release of the egg. </a:t>
            </a:r>
            <a:r>
              <a:rPr lang="en-GB" altLang="ja-JP" dirty="0" smtClean="0">
                <a:latin typeface="Arial" charset="0"/>
                <a:ea typeface="MS PGothic" pitchFamily="34" charset="-128"/>
                <a:cs typeface="Arial Unicode MS" pitchFamily="34" charset="-128"/>
              </a:rPr>
              <a:t>The egg is</a:t>
            </a:r>
            <a:r>
              <a:rPr lang="en-GB" altLang="en-US" dirty="0" smtClean="0">
                <a:latin typeface="Arial" charset="0"/>
                <a:ea typeface="MS PGothic" pitchFamily="34" charset="-128"/>
                <a:cs typeface="Arial Unicode MS" pitchFamily="34" charset="-128"/>
              </a:rPr>
              <a:t> then swept into the fallopian tube, and starts moving down towards the uterus.</a:t>
            </a:r>
            <a:endParaRPr lang="en-GB" altLang="ja-JP" b="1" dirty="0" smtClean="0">
              <a:latin typeface="Arial" charset="0"/>
              <a:ea typeface="MS PGothic" pitchFamily="34" charset="-128"/>
              <a:cs typeface="Arial Unicode MS" pitchFamily="34" charset="-128"/>
            </a:endParaRPr>
          </a:p>
          <a:p>
            <a:pPr eaLnBrk="1" hangingPunct="1"/>
            <a:endParaRPr lang="en-GB" altLang="ja-JP" b="1"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During the first few hours after ovulation, the cells of the ruptured follicle change and enlarge to form a new mass of cells, the </a:t>
            </a:r>
            <a:r>
              <a:rPr lang="en-GB" altLang="ja-JP" b="1" dirty="0" smtClean="0">
                <a:latin typeface="Arial" charset="0"/>
                <a:ea typeface="MS PGothic" pitchFamily="34" charset="-128"/>
                <a:cs typeface="Arial Unicode MS" pitchFamily="34" charset="-128"/>
              </a:rPr>
              <a:t>corpus luteum</a:t>
            </a:r>
            <a:r>
              <a:rPr lang="en-GB" altLang="ja-JP" dirty="0" smtClean="0">
                <a:latin typeface="Arial" charset="0"/>
                <a:ea typeface="MS PGothic" pitchFamily="34" charset="-128"/>
                <a:cs typeface="Arial Unicode MS" pitchFamily="34" charset="-128"/>
              </a:rPr>
              <a:t> (yellow body). The corpus luteum secretes </a:t>
            </a:r>
            <a:r>
              <a:rPr lang="en-GB" altLang="ja-JP" dirty="0" err="1" smtClean="0">
                <a:latin typeface="Arial" charset="0"/>
                <a:ea typeface="MS PGothic" pitchFamily="34" charset="-128"/>
                <a:cs typeface="Arial Unicode MS" pitchFamily="34" charset="-128"/>
              </a:rPr>
              <a:t>estradiol</a:t>
            </a:r>
            <a:r>
              <a:rPr lang="en-GB" altLang="ja-JP" dirty="0" smtClean="0">
                <a:latin typeface="Arial" charset="0"/>
                <a:ea typeface="MS PGothic" pitchFamily="34" charset="-128"/>
                <a:cs typeface="Arial Unicode MS" pitchFamily="34" charset="-128"/>
              </a:rPr>
              <a:t> and large amounts of progesterone in order to prepare the endometrium for pregnancy.</a:t>
            </a: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What happens next depends on whether or not the ovum is fertilised and implants in the lining of the uterus.</a:t>
            </a:r>
            <a:endParaRPr lang="en-GB" altLang="ja-JP" b="1" dirty="0" smtClean="0">
              <a:latin typeface="Arial" charset="0"/>
              <a:ea typeface="MS PGothic" pitchFamily="34" charset="-128"/>
              <a:cs typeface="Arial Unicode MS" pitchFamily="34" charset="-128"/>
            </a:endParaRPr>
          </a:p>
          <a:p>
            <a:pPr eaLnBrk="1" hangingPunct="1"/>
            <a:r>
              <a:rPr lang="en-GB" altLang="ja-JP" b="1" dirty="0" smtClean="0">
                <a:latin typeface="Arial" charset="0"/>
                <a:ea typeface="MS PGothic" pitchFamily="34" charset="-128"/>
                <a:cs typeface="Arial Unicode MS" pitchFamily="34" charset="-128"/>
              </a:rPr>
              <a:t/>
            </a:r>
            <a:br>
              <a:rPr lang="en-GB" altLang="ja-JP" b="1" dirty="0" smtClean="0">
                <a:latin typeface="Arial" charset="0"/>
                <a:ea typeface="MS PGothic" pitchFamily="34" charset="-128"/>
                <a:cs typeface="Arial Unicode MS" pitchFamily="34" charset="-128"/>
              </a:rPr>
            </a:br>
            <a:r>
              <a:rPr lang="en-GB" altLang="ja-JP" b="1" dirty="0" smtClean="0">
                <a:latin typeface="Arial" charset="0"/>
                <a:ea typeface="MS PGothic" pitchFamily="34" charset="-128"/>
                <a:cs typeface="Arial Unicode MS" pitchFamily="34" charset="-128"/>
              </a:rPr>
              <a:t>No fertilisation:</a:t>
            </a:r>
          </a:p>
          <a:p>
            <a:pPr eaLnBrk="1" hangingPunct="1"/>
            <a:r>
              <a:rPr lang="en-GB" altLang="ja-JP" dirty="0" smtClean="0">
                <a:latin typeface="Arial" charset="0"/>
                <a:ea typeface="MS PGothic" pitchFamily="34" charset="-128"/>
                <a:cs typeface="Arial Unicode MS" pitchFamily="34" charset="-128"/>
              </a:rPr>
              <a:t>If there is no fertilisation, the corpus luteum degenerates, and is absorbed by the body. Steroid levels fall sharply and the endometrium breaks down.</a:t>
            </a:r>
          </a:p>
          <a:p>
            <a:pPr eaLnBrk="1" hangingPunct="1"/>
            <a:endParaRPr lang="en-GB" altLang="ja-JP" b="1" dirty="0" smtClean="0">
              <a:latin typeface="Arial" charset="0"/>
              <a:ea typeface="MS PGothic" pitchFamily="34" charset="-128"/>
              <a:cs typeface="Arial Unicode MS" pitchFamily="34" charset="-128"/>
            </a:endParaRPr>
          </a:p>
          <a:p>
            <a:pPr eaLnBrk="1" hangingPunct="1"/>
            <a:r>
              <a:rPr lang="en-GB" altLang="ja-JP" b="1" dirty="0" smtClean="0">
                <a:latin typeface="Arial" charset="0"/>
                <a:ea typeface="MS PGothic" pitchFamily="34" charset="-128"/>
                <a:cs typeface="Arial Unicode MS" pitchFamily="34" charset="-128"/>
              </a:rPr>
              <a:t>Fertilisation and implantation: </a:t>
            </a:r>
          </a:p>
          <a:p>
            <a:pPr eaLnBrk="1" hangingPunct="1"/>
            <a:r>
              <a:rPr lang="en-GB" altLang="ja-JP" dirty="0" smtClean="0">
                <a:latin typeface="Arial" charset="0"/>
                <a:ea typeface="MS PGothic" pitchFamily="34" charset="-128"/>
                <a:cs typeface="Arial Unicode MS" pitchFamily="34" charset="-128"/>
              </a:rPr>
              <a:t>If implantation occurs, the developing embryo prevents the disintegration of the corpus luteum, which continues to produce the </a:t>
            </a:r>
            <a:r>
              <a:rPr lang="en-GB" altLang="ja-JP" dirty="0" err="1" smtClean="0">
                <a:latin typeface="Arial" charset="0"/>
                <a:ea typeface="MS PGothic" pitchFamily="34" charset="-128"/>
                <a:cs typeface="Arial Unicode MS" pitchFamily="34" charset="-128"/>
              </a:rPr>
              <a:t>estradiol</a:t>
            </a:r>
            <a:r>
              <a:rPr lang="en-GB" altLang="ja-JP" dirty="0" smtClean="0">
                <a:latin typeface="Arial" charset="0"/>
                <a:ea typeface="MS PGothic" pitchFamily="34" charset="-128"/>
                <a:cs typeface="Arial Unicode MS" pitchFamily="34" charset="-128"/>
              </a:rPr>
              <a:t> and progesterone essential to maintain the endometrium until this function is taken over by the placenta.</a:t>
            </a: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b="1" dirty="0" smtClean="0">
                <a:latin typeface="Arial" charset="0"/>
                <a:ea typeface="MS PGothic" pitchFamily="34" charset="-128"/>
                <a:cs typeface="Arial Unicode MS" pitchFamily="34" charset="-128"/>
              </a:rPr>
              <a:t>Events in the uterus</a:t>
            </a:r>
            <a:endParaRPr lang="en-GB" altLang="ja-JP"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At the beginning of the menstrual cycle the endometrium has no functional layer, as this layer was shed during menstruation. As we enter the follicular phase, </a:t>
            </a:r>
            <a:r>
              <a:rPr lang="en-GB" altLang="ja-JP" b="1" dirty="0" smtClean="0">
                <a:latin typeface="Arial" charset="0"/>
                <a:ea typeface="MS PGothic" pitchFamily="34" charset="-128"/>
                <a:cs typeface="Arial Unicode MS" pitchFamily="34" charset="-128"/>
              </a:rPr>
              <a:t>increasing levels of </a:t>
            </a:r>
            <a:r>
              <a:rPr lang="en-GB" altLang="ja-JP" b="1" dirty="0" err="1" smtClean="0">
                <a:latin typeface="Arial" charset="0"/>
                <a:ea typeface="MS PGothic" pitchFamily="34" charset="-128"/>
                <a:cs typeface="Arial Unicode MS" pitchFamily="34" charset="-128"/>
              </a:rPr>
              <a:t>estradiol</a:t>
            </a:r>
            <a:r>
              <a:rPr lang="en-GB" altLang="ja-JP" b="1" dirty="0" smtClean="0">
                <a:latin typeface="Arial" charset="0"/>
                <a:ea typeface="MS PGothic" pitchFamily="34" charset="-128"/>
                <a:cs typeface="Arial Unicode MS" pitchFamily="34" charset="-128"/>
              </a:rPr>
              <a:t> produced by the maturing follicle induce</a:t>
            </a:r>
            <a:r>
              <a:rPr lang="en-GB" altLang="ja-JP" dirty="0" smtClean="0">
                <a:latin typeface="Arial" charset="0"/>
                <a:ea typeface="MS PGothic" pitchFamily="34" charset="-128"/>
                <a:cs typeface="Arial Unicode MS" pitchFamily="34" charset="-128"/>
              </a:rPr>
              <a:t> </a:t>
            </a:r>
            <a:r>
              <a:rPr lang="en-GB" altLang="ja-JP" b="1" dirty="0" smtClean="0">
                <a:latin typeface="Arial" charset="0"/>
                <a:ea typeface="MS PGothic" pitchFamily="34" charset="-128"/>
                <a:cs typeface="Arial Unicode MS" pitchFamily="34" charset="-128"/>
              </a:rPr>
              <a:t>proliferation of the endometrium</a:t>
            </a:r>
            <a:r>
              <a:rPr lang="en-GB" altLang="ja-JP" dirty="0" smtClean="0">
                <a:latin typeface="Arial" charset="0"/>
                <a:ea typeface="MS PGothic" pitchFamily="34" charset="-128"/>
                <a:cs typeface="Arial Unicode MS" pitchFamily="34" charset="-128"/>
              </a:rPr>
              <a:t>, forming a new functional layer. In the luteal phase the </a:t>
            </a:r>
            <a:r>
              <a:rPr lang="en-GB" altLang="ja-JP" b="1" dirty="0" smtClean="0">
                <a:latin typeface="Arial" charset="0"/>
                <a:ea typeface="MS PGothic" pitchFamily="34" charset="-128"/>
                <a:cs typeface="Arial Unicode MS" pitchFamily="34" charset="-128"/>
              </a:rPr>
              <a:t>progesterone secreted by the corpus luteum suppresses further growth and stabilises the endometrium; the functional layer becomes secretory, maturating in preparation for implantation.</a:t>
            </a:r>
            <a:endParaRPr lang="en-GB" altLang="ja-JP" dirty="0" smtClean="0">
              <a:latin typeface="Arial" charset="0"/>
              <a:ea typeface="MS PGothic" pitchFamily="34" charset="-128"/>
              <a:cs typeface="Arial Unicode MS" pitchFamily="34" charset="-128"/>
            </a:endParaRPr>
          </a:p>
          <a:p>
            <a:pPr eaLnBrk="1" hangingPunct="1"/>
            <a:endParaRPr lang="en-GB" altLang="ja-JP" dirty="0" smtClean="0">
              <a:latin typeface="Arial" charset="0"/>
              <a:ea typeface="MS PGothic" pitchFamily="34" charset="-128"/>
              <a:cs typeface="Arial Unicode MS" pitchFamily="34" charset="-128"/>
            </a:endParaRPr>
          </a:p>
          <a:p>
            <a:pPr eaLnBrk="1" hangingPunct="1"/>
            <a:r>
              <a:rPr lang="en-GB" altLang="ja-JP" dirty="0" smtClean="0">
                <a:latin typeface="Arial" charset="0"/>
                <a:ea typeface="MS PGothic" pitchFamily="34" charset="-128"/>
                <a:cs typeface="Arial Unicode MS" pitchFamily="34" charset="-128"/>
              </a:rPr>
              <a:t>In the late luteal phase the fall in steroid hormone levels causes the collapse of the blood vessels supplying the endometrium. Blood leaks and the whole functional endometrium is shed, resulting in </a:t>
            </a:r>
            <a:r>
              <a:rPr lang="en-GB" altLang="ja-JP" b="1" dirty="0" smtClean="0">
                <a:latin typeface="Arial" charset="0"/>
                <a:ea typeface="MS PGothic" pitchFamily="34" charset="-128"/>
                <a:cs typeface="Arial Unicode MS" pitchFamily="34" charset="-128"/>
              </a:rPr>
              <a:t>menstruation</a:t>
            </a:r>
            <a:r>
              <a:rPr lang="en-GB" altLang="ja-JP" dirty="0" smtClean="0">
                <a:latin typeface="Arial" charset="0"/>
                <a:ea typeface="MS PGothic" pitchFamily="34" charset="-128"/>
                <a:cs typeface="Arial Unicode MS" pitchFamily="34" charset="-128"/>
              </a:rPr>
              <a:t>.</a:t>
            </a:r>
          </a:p>
          <a:p>
            <a:pPr eaLnBrk="1" hangingPunct="1"/>
            <a:endParaRPr lang="en-GB" altLang="ja-JP" dirty="0" smtClean="0">
              <a:latin typeface="Arial" charset="0"/>
              <a:ea typeface="MS PGothic" pitchFamily="34" charset="-128"/>
              <a:cs typeface="Arial Unicode MS" pitchFamily="34" charset="-128"/>
            </a:endParaRPr>
          </a:p>
          <a:p>
            <a:pPr eaLnBrk="1" hangingPunct="1"/>
            <a:endParaRPr lang="en-GB" altLang="ja-JP" dirty="0" smtClean="0">
              <a:latin typeface="Arial" charset="0"/>
              <a:ea typeface="MS PGothic"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100" dirty="0"/>
          </a:p>
          <a:p>
            <a:pPr>
              <a:lnSpc>
                <a:spcPct val="90000"/>
              </a:lnSpc>
            </a:pPr>
            <a:r>
              <a:rPr lang="en-US" altLang="en-US" sz="1100" dirty="0"/>
              <a:t>(Read slide)</a:t>
            </a:r>
          </a:p>
          <a:p>
            <a:pPr>
              <a:lnSpc>
                <a:spcPct val="90000"/>
              </a:lnSpc>
            </a:pPr>
            <a:endParaRPr lang="en-US" altLang="en-US" sz="1100" dirty="0"/>
          </a:p>
          <a:p>
            <a:pPr>
              <a:lnSpc>
                <a:spcPct val="90000"/>
              </a:lnSpc>
            </a:pPr>
            <a:r>
              <a:rPr lang="en-US" altLang="en-US" sz="1100" dirty="0"/>
              <a:t>Let us briefly review the menstrual cycle. The normal </a:t>
            </a:r>
            <a:r>
              <a:rPr lang="en-US" altLang="en-US" sz="1100" u="sng" dirty="0"/>
              <a:t>menstrual cycle</a:t>
            </a:r>
            <a:r>
              <a:rPr lang="en-US" altLang="en-US" sz="1100" dirty="0"/>
              <a:t> lasts 21 to 35 days. Menstrual loss usually continues for 3-5 days. Menstruation is due to complex interaction of chemicals called hormones in the body. Under control from an area in the base of the brain called hypothalamus, a small structure connected to it called the </a:t>
            </a:r>
            <a:r>
              <a:rPr lang="en-US" altLang="en-US" sz="1100" u="sng" dirty="0"/>
              <a:t>pituitary gland</a:t>
            </a:r>
            <a:r>
              <a:rPr lang="en-US" altLang="en-US" sz="1100" dirty="0"/>
              <a:t> produces two hormones:</a:t>
            </a:r>
          </a:p>
          <a:p>
            <a:pPr>
              <a:lnSpc>
                <a:spcPct val="90000"/>
              </a:lnSpc>
            </a:pPr>
            <a:endParaRPr lang="en-US" altLang="en-US" sz="1100" b="1" dirty="0"/>
          </a:p>
          <a:p>
            <a:pPr>
              <a:lnSpc>
                <a:spcPct val="90000"/>
              </a:lnSpc>
            </a:pPr>
            <a:r>
              <a:rPr lang="en-US" altLang="en-US" sz="1100" b="1" dirty="0"/>
              <a:t>Follicle stimulating hormone (FSH)</a:t>
            </a:r>
            <a:endParaRPr lang="en-US" altLang="en-US" sz="1100" dirty="0"/>
          </a:p>
          <a:p>
            <a:pPr>
              <a:lnSpc>
                <a:spcPct val="90000"/>
              </a:lnSpc>
            </a:pPr>
            <a:r>
              <a:rPr lang="en-US" altLang="en-US" sz="1100" dirty="0"/>
              <a:t>Stimulates the development of round bodies or follicles in the ovaries. The follicle contains the egg.</a:t>
            </a:r>
          </a:p>
          <a:p>
            <a:pPr>
              <a:lnSpc>
                <a:spcPct val="90000"/>
              </a:lnSpc>
            </a:pPr>
            <a:r>
              <a:rPr lang="en-US" altLang="en-US" sz="1100" dirty="0"/>
              <a:t> </a:t>
            </a:r>
          </a:p>
          <a:p>
            <a:pPr>
              <a:lnSpc>
                <a:spcPct val="90000"/>
              </a:lnSpc>
            </a:pPr>
            <a:r>
              <a:rPr lang="en-US" altLang="en-US" sz="1100" b="1" dirty="0"/>
              <a:t>Luteinizing hormone (LH)</a:t>
            </a:r>
            <a:endParaRPr lang="en-US" altLang="en-US" sz="1100" dirty="0"/>
          </a:p>
          <a:p>
            <a:pPr>
              <a:lnSpc>
                <a:spcPct val="90000"/>
              </a:lnSpc>
            </a:pPr>
            <a:r>
              <a:rPr lang="en-US" altLang="en-US" sz="1100" dirty="0"/>
              <a:t>Stimulates the release of the egg from the follicle during ovulation, usually one egg in each cycle.</a:t>
            </a:r>
          </a:p>
          <a:p>
            <a:pPr>
              <a:lnSpc>
                <a:spcPct val="90000"/>
              </a:lnSpc>
            </a:pPr>
            <a:endParaRPr lang="en-US" altLang="en-US" sz="1100" dirty="0"/>
          </a:p>
          <a:p>
            <a:pPr>
              <a:lnSpc>
                <a:spcPct val="90000"/>
              </a:lnSpc>
            </a:pPr>
            <a:r>
              <a:rPr lang="en-US" altLang="en-US" sz="1100" dirty="0"/>
              <a:t>Under control of FSH and LH, the ovaries mainly produce the hormones estradiol and progesterone which will reach a peak during the cycle, and then fall.</a:t>
            </a:r>
          </a:p>
          <a:p>
            <a:pPr>
              <a:lnSpc>
                <a:spcPct val="90000"/>
              </a:lnSpc>
            </a:pPr>
            <a:r>
              <a:rPr lang="en-US" altLang="en-US" sz="1100" dirty="0"/>
              <a:t> </a:t>
            </a:r>
          </a:p>
          <a:p>
            <a:pPr>
              <a:lnSpc>
                <a:spcPct val="90000"/>
              </a:lnSpc>
            </a:pPr>
            <a:r>
              <a:rPr lang="en-US" altLang="en-US" sz="1100" b="1" dirty="0"/>
              <a:t>Estrogen</a:t>
            </a:r>
            <a:endParaRPr lang="en-US" altLang="en-US" sz="1100" dirty="0"/>
          </a:p>
          <a:p>
            <a:pPr>
              <a:lnSpc>
                <a:spcPct val="90000"/>
              </a:lnSpc>
            </a:pPr>
            <a:r>
              <a:rPr lang="en-US" altLang="en-US" sz="1100" dirty="0"/>
              <a:t>Stimulates the lining of the uterus to grow, making it thick.</a:t>
            </a:r>
          </a:p>
          <a:p>
            <a:pPr>
              <a:lnSpc>
                <a:spcPct val="90000"/>
              </a:lnSpc>
            </a:pPr>
            <a:r>
              <a:rPr lang="en-US" altLang="en-US" sz="1100" dirty="0"/>
              <a:t> </a:t>
            </a:r>
          </a:p>
          <a:p>
            <a:pPr>
              <a:lnSpc>
                <a:spcPct val="90000"/>
              </a:lnSpc>
            </a:pPr>
            <a:r>
              <a:rPr lang="en-US" altLang="en-US" sz="1100" b="1" dirty="0"/>
              <a:t>Progesterone</a:t>
            </a:r>
            <a:endParaRPr lang="en-US" altLang="en-US" sz="1100" dirty="0"/>
          </a:p>
          <a:p>
            <a:pPr>
              <a:lnSpc>
                <a:spcPct val="90000"/>
              </a:lnSpc>
            </a:pPr>
            <a:r>
              <a:rPr lang="en-US" altLang="en-US" sz="1100" dirty="0"/>
              <a:t>Changes the thick lining of the uterus preparing for implantation of the embryo if present; otherwise, a fall in levels will result in shedding of the lining - menstruation.</a:t>
            </a:r>
          </a:p>
          <a:p>
            <a:pPr>
              <a:lnSpc>
                <a:spcPct val="90000"/>
              </a:lnSpc>
            </a:pPr>
            <a:r>
              <a:rPr lang="en-US" altLang="en-US" sz="1100" dirty="0"/>
              <a:t>Progesterone also causes mucus or secretions from the cervix to thicken.</a:t>
            </a:r>
          </a:p>
          <a:p>
            <a:pPr>
              <a:lnSpc>
                <a:spcPct val="90000"/>
              </a:lnSpc>
            </a:pPr>
            <a:endParaRPr lang="en-US" altLang="en-US" sz="1100" dirty="0"/>
          </a:p>
          <a:p>
            <a:pPr>
              <a:lnSpc>
                <a:spcPct val="90000"/>
              </a:lnSpc>
            </a:pPr>
            <a:r>
              <a:rPr lang="en-US" altLang="en-US" sz="1100" dirty="0"/>
              <a:t>(Point to the visual)</a:t>
            </a:r>
          </a:p>
          <a:p>
            <a:pPr>
              <a:lnSpc>
                <a:spcPct val="90000"/>
              </a:lnSpc>
            </a:pPr>
            <a:endParaRPr lang="en-US" altLang="en-US" sz="1100" dirty="0"/>
          </a:p>
          <a:p>
            <a:pPr>
              <a:lnSpc>
                <a:spcPct val="90000"/>
              </a:lnSpc>
            </a:pPr>
            <a:r>
              <a:rPr lang="en-US" altLang="en-US" sz="1100" dirty="0"/>
              <a:t>In this illustration , you will see the release of an egg (point to the egg) and the shedding of the lining of the uterus. In some cases, menstruation is accompanied by pain and discomfort (point to the sad face) . Dysmenorrhea or menstrual cramps usually begins on the first day of menstruation.</a:t>
            </a:r>
          </a:p>
          <a:p>
            <a:pPr>
              <a:lnSpc>
                <a:spcPct val="90000"/>
              </a:lnSpc>
            </a:pPr>
            <a:endParaRPr lang="en-US" altLang="en-US" sz="1100" dirty="0"/>
          </a:p>
          <a:p>
            <a:pPr>
              <a:lnSpc>
                <a:spcPct val="90000"/>
              </a:lnSpc>
            </a:pPr>
            <a:r>
              <a:rPr lang="en-US" altLang="en-US" sz="1100" dirty="0"/>
              <a:t>The menstrual cycle has 3 phases:</a:t>
            </a:r>
          </a:p>
          <a:p>
            <a:pPr>
              <a:lnSpc>
                <a:spcPct val="90000"/>
              </a:lnSpc>
            </a:pPr>
            <a:endParaRPr lang="en-US" altLang="en-US" sz="1100" dirty="0"/>
          </a:p>
          <a:p>
            <a:pPr>
              <a:lnSpc>
                <a:spcPct val="90000"/>
              </a:lnSpc>
            </a:pPr>
            <a:r>
              <a:rPr lang="en-US" altLang="en-US" sz="1100" dirty="0"/>
              <a:t>1.The follicular phase is the phase when follicles in the ovaries develop. The lining of the uterus also thickens during this period. One follicle grows large and releases the egg at mid-cycle.</a:t>
            </a:r>
          </a:p>
          <a:p>
            <a:pPr>
              <a:lnSpc>
                <a:spcPct val="90000"/>
              </a:lnSpc>
            </a:pPr>
            <a:endParaRPr lang="en-US" altLang="en-US" sz="1100" dirty="0"/>
          </a:p>
          <a:p>
            <a:pPr>
              <a:lnSpc>
                <a:spcPct val="90000"/>
              </a:lnSpc>
            </a:pPr>
            <a:r>
              <a:rPr lang="en-US" altLang="en-US" sz="1100" dirty="0"/>
              <a:t>2. The ovulatory phase is when the egg is released from the ovary during ovulation. This is marked by a surge of luteinizing </a:t>
            </a:r>
            <a:r>
              <a:rPr lang="en-US" altLang="en-US" sz="1100" dirty="0" err="1"/>
              <a:t>hormone.The</a:t>
            </a:r>
            <a:r>
              <a:rPr lang="en-US" altLang="en-US" sz="1100" dirty="0"/>
              <a:t> egg is picked up by the fallopian tube to travel to the </a:t>
            </a:r>
            <a:r>
              <a:rPr lang="en-US" altLang="en-US" sz="1100" dirty="0" err="1"/>
              <a:t>uterus.The</a:t>
            </a:r>
            <a:r>
              <a:rPr lang="en-US" altLang="en-US" sz="1100" dirty="0"/>
              <a:t> egg is fertilized in the fallopian tube.</a:t>
            </a:r>
          </a:p>
          <a:p>
            <a:pPr>
              <a:lnSpc>
                <a:spcPct val="90000"/>
              </a:lnSpc>
            </a:pPr>
            <a:endParaRPr lang="en-US" altLang="en-US" sz="1100" dirty="0"/>
          </a:p>
          <a:p>
            <a:pPr>
              <a:lnSpc>
                <a:spcPct val="90000"/>
              </a:lnSpc>
            </a:pPr>
            <a:r>
              <a:rPr lang="en-US" altLang="en-US" sz="1100" dirty="0"/>
              <a:t>Vaginal secretions vary during the menstrual cycle. At ovulation, the mucus from the cervix becomes thinner, stretchable and slippery. This allows sperm to travel easily through the cervix.</a:t>
            </a:r>
            <a:r>
              <a:rPr lang="en-US" altLang="en-US" sz="1100" b="1" dirty="0"/>
              <a:t> During this period, a young girl is fertile. Engaging in sexual intercourse at this time may lead to pregnancies. The exact timing of ovulation is uncertain. Secretion from the vagina is not always reliable. Women with regular menstrual cycles are assumed to ovulate approximately 14 days before the start of menstruation. Around this time, engaging in sexual intercourse may result in a woman getting pregnant.</a:t>
            </a:r>
            <a:endParaRPr lang="en-US" altLang="en-US" sz="1100" dirty="0"/>
          </a:p>
          <a:p>
            <a:pPr>
              <a:lnSpc>
                <a:spcPct val="90000"/>
              </a:lnSpc>
            </a:pPr>
            <a:endParaRPr lang="en-US" altLang="en-US" sz="1100" dirty="0"/>
          </a:p>
          <a:p>
            <a:pPr>
              <a:lnSpc>
                <a:spcPct val="90000"/>
              </a:lnSpc>
            </a:pPr>
            <a:endParaRPr lang="en-US" altLang="en-US" sz="1100" dirty="0"/>
          </a:p>
          <a:p>
            <a:pPr>
              <a:lnSpc>
                <a:spcPct val="90000"/>
              </a:lnSpc>
            </a:pPr>
            <a:r>
              <a:rPr lang="en-US" altLang="en-US" sz="1100" dirty="0"/>
              <a:t>3. The luteal phase lasts about 14 days and ends with </a:t>
            </a:r>
            <a:r>
              <a:rPr lang="en-US" altLang="en-US" sz="1100" dirty="0" err="1"/>
              <a:t>menstruation.The</a:t>
            </a:r>
            <a:r>
              <a:rPr lang="en-US" altLang="en-US" sz="1100" dirty="0"/>
              <a:t> follicle which release the egg becomes the yellow body called </a:t>
            </a:r>
            <a:r>
              <a:rPr lang="en-US" altLang="en-US" sz="1100" i="1" dirty="0"/>
              <a:t>corpus luteum</a:t>
            </a:r>
            <a:r>
              <a:rPr lang="en-US" altLang="en-US" sz="1100" dirty="0"/>
              <a:t>. The </a:t>
            </a:r>
            <a:r>
              <a:rPr lang="en-US" altLang="en-US" sz="1100" i="1" dirty="0"/>
              <a:t>corpus luteum</a:t>
            </a:r>
            <a:r>
              <a:rPr lang="en-US" altLang="en-US" sz="1100" dirty="0"/>
              <a:t> produces progesterone. </a:t>
            </a:r>
          </a:p>
          <a:p>
            <a:pPr>
              <a:lnSpc>
                <a:spcPct val="90000"/>
              </a:lnSpc>
            </a:pPr>
            <a:endParaRPr lang="en-US" altLang="en-US" sz="1100" dirty="0"/>
          </a:p>
          <a:p>
            <a:pPr>
              <a:lnSpc>
                <a:spcPct val="90000"/>
              </a:lnSpc>
            </a:pPr>
            <a:r>
              <a:rPr lang="en-US" altLang="en-US" sz="1100" b="1" dirty="0">
                <a:solidFill>
                  <a:srgbClr val="FF0000"/>
                </a:solidFill>
              </a:rPr>
              <a:t>Pregnancy may occur when sexual intercourse happens. Young girls are capable of getting pregnant once they have started menstruating. </a:t>
            </a:r>
          </a:p>
          <a:p>
            <a:pPr>
              <a:lnSpc>
                <a:spcPct val="90000"/>
              </a:lnSpc>
            </a:pPr>
            <a:endParaRPr lang="en-US" altLang="en-US" sz="1100" dirty="0"/>
          </a:p>
          <a:p>
            <a:pPr>
              <a:lnSpc>
                <a:spcPct val="90000"/>
              </a:lnSpc>
            </a:pPr>
            <a:endParaRPr lang="en-US" altLang="en-US" sz="11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9919" indent="-296123" eaLnBrk="0" hangingPunct="0">
              <a:defRPr>
                <a:solidFill>
                  <a:schemeClr val="tx1"/>
                </a:solidFill>
                <a:latin typeface="Arial" charset="0"/>
                <a:cs typeface="Arial" charset="0"/>
              </a:defRPr>
            </a:lvl2pPr>
            <a:lvl3pPr marL="1184491" indent="-236898" eaLnBrk="0" hangingPunct="0">
              <a:defRPr>
                <a:solidFill>
                  <a:schemeClr val="tx1"/>
                </a:solidFill>
                <a:latin typeface="Arial" charset="0"/>
                <a:cs typeface="Arial" charset="0"/>
              </a:defRPr>
            </a:lvl3pPr>
            <a:lvl4pPr marL="1658287" indent="-236898" eaLnBrk="0" hangingPunct="0">
              <a:defRPr>
                <a:solidFill>
                  <a:schemeClr val="tx1"/>
                </a:solidFill>
                <a:latin typeface="Arial" charset="0"/>
                <a:cs typeface="Arial" charset="0"/>
              </a:defRPr>
            </a:lvl4pPr>
            <a:lvl5pPr marL="2132084" indent="-236898" eaLnBrk="0" hangingPunct="0">
              <a:defRPr>
                <a:solidFill>
                  <a:schemeClr val="tx1"/>
                </a:solidFill>
                <a:latin typeface="Arial" charset="0"/>
                <a:cs typeface="Arial" charset="0"/>
              </a:defRPr>
            </a:lvl5pPr>
            <a:lvl6pPr marL="2605880" indent="-236898" eaLnBrk="0" fontAlgn="base" hangingPunct="0">
              <a:spcBef>
                <a:spcPct val="0"/>
              </a:spcBef>
              <a:spcAft>
                <a:spcPct val="0"/>
              </a:spcAft>
              <a:defRPr>
                <a:solidFill>
                  <a:schemeClr val="tx1"/>
                </a:solidFill>
                <a:latin typeface="Arial" charset="0"/>
                <a:cs typeface="Arial" charset="0"/>
              </a:defRPr>
            </a:lvl6pPr>
            <a:lvl7pPr marL="3079676" indent="-236898" eaLnBrk="0" fontAlgn="base" hangingPunct="0">
              <a:spcBef>
                <a:spcPct val="0"/>
              </a:spcBef>
              <a:spcAft>
                <a:spcPct val="0"/>
              </a:spcAft>
              <a:defRPr>
                <a:solidFill>
                  <a:schemeClr val="tx1"/>
                </a:solidFill>
                <a:latin typeface="Arial" charset="0"/>
                <a:cs typeface="Arial" charset="0"/>
              </a:defRPr>
            </a:lvl7pPr>
            <a:lvl8pPr marL="3553473" indent="-236898" eaLnBrk="0" fontAlgn="base" hangingPunct="0">
              <a:spcBef>
                <a:spcPct val="0"/>
              </a:spcBef>
              <a:spcAft>
                <a:spcPct val="0"/>
              </a:spcAft>
              <a:defRPr>
                <a:solidFill>
                  <a:schemeClr val="tx1"/>
                </a:solidFill>
                <a:latin typeface="Arial" charset="0"/>
                <a:cs typeface="Arial" charset="0"/>
              </a:defRPr>
            </a:lvl8pPr>
            <a:lvl9pPr marL="4027269" indent="-236898" eaLnBrk="0" fontAlgn="base" hangingPunct="0">
              <a:spcBef>
                <a:spcPct val="0"/>
              </a:spcBef>
              <a:spcAft>
                <a:spcPct val="0"/>
              </a:spcAft>
              <a:defRPr>
                <a:solidFill>
                  <a:schemeClr val="tx1"/>
                </a:solidFill>
                <a:latin typeface="Arial" charset="0"/>
                <a:cs typeface="Arial" charset="0"/>
              </a:defRPr>
            </a:lvl9pPr>
          </a:lstStyle>
          <a:p>
            <a:pPr eaLnBrk="1" hangingPunct="1"/>
            <a:fld id="{19E8F78D-1FD0-4F0A-A3FE-2A544CBEC691}" type="slidenum">
              <a:rPr lang="en-US" altLang="en-US">
                <a:latin typeface="Calibri" pitchFamily="34" charset="0"/>
              </a:rPr>
              <a:pPr eaLnBrk="1" hangingPunct="1"/>
              <a:t>26</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(Read slide)</a:t>
            </a:r>
          </a:p>
          <a:p>
            <a:endParaRPr lang="en-US" altLang="en-US" smtClean="0"/>
          </a:p>
          <a:p>
            <a:r>
              <a:rPr lang="en-US" altLang="en-US" smtClean="0"/>
              <a:t>If sexual intercourse takes place when the woman is ovulating, the sperm will meet the egg in the fallopian tube. Fusion of egg and sperm is called fertilization. </a:t>
            </a:r>
          </a:p>
          <a:p>
            <a:endParaRPr lang="en-US" altLang="en-US" smtClean="0"/>
          </a:p>
          <a:p>
            <a:r>
              <a:rPr lang="en-US" altLang="en-US" smtClean="0"/>
              <a:t>After fertilization, the fusion of sperm and egg develops into an embryo, a growing body of cells which implants in the uterus and continues to grow into a fetus. </a:t>
            </a:r>
          </a:p>
          <a:p>
            <a:endParaRPr lang="en-US" altLang="en-US" smtClean="0"/>
          </a:p>
          <a:p>
            <a:r>
              <a:rPr lang="en-US" altLang="en-US" b="1" smtClean="0"/>
              <a:t>The woman’s body undergoes changes during pregnancy. During pregnancy, a woman may also experience changes in moods and emotions. </a:t>
            </a:r>
            <a:endParaRPr lang="en-US" altLang="en-US" smtClean="0"/>
          </a:p>
          <a:p>
            <a:endParaRPr lang="en-US" altLang="en-US" smtClean="0"/>
          </a:p>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9919" indent="-296123" eaLnBrk="0" hangingPunct="0">
              <a:defRPr>
                <a:solidFill>
                  <a:schemeClr val="tx1"/>
                </a:solidFill>
                <a:latin typeface="Arial" charset="0"/>
                <a:cs typeface="Arial" charset="0"/>
              </a:defRPr>
            </a:lvl2pPr>
            <a:lvl3pPr marL="1184491" indent="-236898" eaLnBrk="0" hangingPunct="0">
              <a:defRPr>
                <a:solidFill>
                  <a:schemeClr val="tx1"/>
                </a:solidFill>
                <a:latin typeface="Arial" charset="0"/>
                <a:cs typeface="Arial" charset="0"/>
              </a:defRPr>
            </a:lvl3pPr>
            <a:lvl4pPr marL="1658287" indent="-236898" eaLnBrk="0" hangingPunct="0">
              <a:defRPr>
                <a:solidFill>
                  <a:schemeClr val="tx1"/>
                </a:solidFill>
                <a:latin typeface="Arial" charset="0"/>
                <a:cs typeface="Arial" charset="0"/>
              </a:defRPr>
            </a:lvl4pPr>
            <a:lvl5pPr marL="2132084" indent="-236898" eaLnBrk="0" hangingPunct="0">
              <a:defRPr>
                <a:solidFill>
                  <a:schemeClr val="tx1"/>
                </a:solidFill>
                <a:latin typeface="Arial" charset="0"/>
                <a:cs typeface="Arial" charset="0"/>
              </a:defRPr>
            </a:lvl5pPr>
            <a:lvl6pPr marL="2605880" indent="-236898" eaLnBrk="0" fontAlgn="base" hangingPunct="0">
              <a:spcBef>
                <a:spcPct val="0"/>
              </a:spcBef>
              <a:spcAft>
                <a:spcPct val="0"/>
              </a:spcAft>
              <a:defRPr>
                <a:solidFill>
                  <a:schemeClr val="tx1"/>
                </a:solidFill>
                <a:latin typeface="Arial" charset="0"/>
                <a:cs typeface="Arial" charset="0"/>
              </a:defRPr>
            </a:lvl6pPr>
            <a:lvl7pPr marL="3079676" indent="-236898" eaLnBrk="0" fontAlgn="base" hangingPunct="0">
              <a:spcBef>
                <a:spcPct val="0"/>
              </a:spcBef>
              <a:spcAft>
                <a:spcPct val="0"/>
              </a:spcAft>
              <a:defRPr>
                <a:solidFill>
                  <a:schemeClr val="tx1"/>
                </a:solidFill>
                <a:latin typeface="Arial" charset="0"/>
                <a:cs typeface="Arial" charset="0"/>
              </a:defRPr>
            </a:lvl7pPr>
            <a:lvl8pPr marL="3553473" indent="-236898" eaLnBrk="0" fontAlgn="base" hangingPunct="0">
              <a:spcBef>
                <a:spcPct val="0"/>
              </a:spcBef>
              <a:spcAft>
                <a:spcPct val="0"/>
              </a:spcAft>
              <a:defRPr>
                <a:solidFill>
                  <a:schemeClr val="tx1"/>
                </a:solidFill>
                <a:latin typeface="Arial" charset="0"/>
                <a:cs typeface="Arial" charset="0"/>
              </a:defRPr>
            </a:lvl8pPr>
            <a:lvl9pPr marL="4027269" indent="-236898" eaLnBrk="0" fontAlgn="base" hangingPunct="0">
              <a:spcBef>
                <a:spcPct val="0"/>
              </a:spcBef>
              <a:spcAft>
                <a:spcPct val="0"/>
              </a:spcAft>
              <a:defRPr>
                <a:solidFill>
                  <a:schemeClr val="tx1"/>
                </a:solidFill>
                <a:latin typeface="Arial" charset="0"/>
                <a:cs typeface="Arial" charset="0"/>
              </a:defRPr>
            </a:lvl9pPr>
          </a:lstStyle>
          <a:p>
            <a:pPr eaLnBrk="1" hangingPunct="1"/>
            <a:fld id="{2102F32B-A348-4F14-836C-7DE9229E46D3}" type="slidenum">
              <a:rPr lang="en-US" altLang="en-US">
                <a:latin typeface="Calibri" pitchFamily="34" charset="0"/>
              </a:rPr>
              <a:pPr eaLnBrk="1" hangingPunct="1"/>
              <a:t>27</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noProof="0" dirty="0" smtClean="0"/>
              <a:t>The last 3 have high</a:t>
            </a:r>
            <a:r>
              <a:rPr lang="en-US" baseline="0" noProof="0" dirty="0" smtClean="0"/>
              <a:t> efficacy rates</a:t>
            </a:r>
            <a:r>
              <a:rPr lang="en-US" noProof="0" dirty="0" smtClean="0"/>
              <a:t>!!!!</a:t>
            </a:r>
          </a:p>
        </p:txBody>
      </p:sp>
      <p:sp>
        <p:nvSpPr>
          <p:cNvPr id="297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69919" indent="-296123">
              <a:defRPr>
                <a:solidFill>
                  <a:schemeClr val="tx1"/>
                </a:solidFill>
                <a:latin typeface="Arial" charset="0"/>
                <a:cs typeface="Arial" charset="0"/>
              </a:defRPr>
            </a:lvl2pPr>
            <a:lvl3pPr marL="1184491" indent="-236898">
              <a:defRPr>
                <a:solidFill>
                  <a:schemeClr val="tx1"/>
                </a:solidFill>
                <a:latin typeface="Arial" charset="0"/>
                <a:cs typeface="Arial" charset="0"/>
              </a:defRPr>
            </a:lvl3pPr>
            <a:lvl4pPr marL="1658287" indent="-236898">
              <a:defRPr>
                <a:solidFill>
                  <a:schemeClr val="tx1"/>
                </a:solidFill>
                <a:latin typeface="Arial" charset="0"/>
                <a:cs typeface="Arial" charset="0"/>
              </a:defRPr>
            </a:lvl4pPr>
            <a:lvl5pPr marL="2132084" indent="-236898">
              <a:defRPr>
                <a:solidFill>
                  <a:schemeClr val="tx1"/>
                </a:solidFill>
                <a:latin typeface="Arial" charset="0"/>
                <a:cs typeface="Arial" charset="0"/>
              </a:defRPr>
            </a:lvl5pPr>
            <a:lvl6pPr marL="2605880" indent="-236898" fontAlgn="base">
              <a:spcBef>
                <a:spcPct val="0"/>
              </a:spcBef>
              <a:spcAft>
                <a:spcPct val="0"/>
              </a:spcAft>
              <a:defRPr>
                <a:solidFill>
                  <a:schemeClr val="tx1"/>
                </a:solidFill>
                <a:latin typeface="Arial" charset="0"/>
                <a:cs typeface="Arial" charset="0"/>
              </a:defRPr>
            </a:lvl6pPr>
            <a:lvl7pPr marL="3079676" indent="-236898" fontAlgn="base">
              <a:spcBef>
                <a:spcPct val="0"/>
              </a:spcBef>
              <a:spcAft>
                <a:spcPct val="0"/>
              </a:spcAft>
              <a:defRPr>
                <a:solidFill>
                  <a:schemeClr val="tx1"/>
                </a:solidFill>
                <a:latin typeface="Arial" charset="0"/>
                <a:cs typeface="Arial" charset="0"/>
              </a:defRPr>
            </a:lvl7pPr>
            <a:lvl8pPr marL="3553473" indent="-236898" fontAlgn="base">
              <a:spcBef>
                <a:spcPct val="0"/>
              </a:spcBef>
              <a:spcAft>
                <a:spcPct val="0"/>
              </a:spcAft>
              <a:defRPr>
                <a:solidFill>
                  <a:schemeClr val="tx1"/>
                </a:solidFill>
                <a:latin typeface="Arial" charset="0"/>
                <a:cs typeface="Arial" charset="0"/>
              </a:defRPr>
            </a:lvl8pPr>
            <a:lvl9pPr marL="4027269" indent="-236898" fontAlgn="base">
              <a:spcBef>
                <a:spcPct val="0"/>
              </a:spcBef>
              <a:spcAft>
                <a:spcPct val="0"/>
              </a:spcAft>
              <a:defRPr>
                <a:solidFill>
                  <a:schemeClr val="tx1"/>
                </a:solidFill>
                <a:latin typeface="Arial" charset="0"/>
                <a:cs typeface="Arial" charset="0"/>
              </a:defRPr>
            </a:lvl9pPr>
          </a:lstStyle>
          <a:p>
            <a:fld id="{09218D38-7974-4E00-96A0-412FB9C7D25E}" type="slidenum">
              <a:rPr lang="en-US">
                <a:solidFill>
                  <a:prstClr val="black"/>
                </a:solidFill>
                <a:latin typeface="Calibri" pitchFamily="34" charset="0"/>
              </a:rPr>
              <a:pPr/>
              <a:t>29</a:t>
            </a:fld>
            <a:endParaRPr lang="en-US">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Arial Unicode MS" pitchFamily="34" charset="-128"/>
                <a:cs typeface="Arial Unicode MS" pitchFamily="34" charset="-128"/>
              </a:rPr>
              <a:t>The hormonal system controlling fertility.</a:t>
            </a:r>
          </a:p>
          <a:p>
            <a:endParaRPr lang="en-GB" altLang="en-US" dirty="0" smtClean="0">
              <a:latin typeface="Arial" charset="0"/>
              <a:ea typeface="Arial Unicode MS" pitchFamily="34" charset="-128"/>
              <a:cs typeface="Arial Unicode MS" pitchFamily="34" charset="-128"/>
            </a:endParaRPr>
          </a:p>
          <a:p>
            <a:r>
              <a:rPr lang="en-GB" altLang="en-US" b="1" i="1" dirty="0" smtClean="0">
                <a:latin typeface="Arial" charset="0"/>
                <a:ea typeface="Arial Unicode MS" pitchFamily="34" charset="-128"/>
                <a:cs typeface="Arial Unicode MS" pitchFamily="34" charset="-128"/>
              </a:rPr>
              <a:t>[click]</a:t>
            </a:r>
          </a:p>
          <a:p>
            <a:endParaRPr lang="en-GB" altLang="en-US" b="1" i="1" dirty="0" smtClean="0">
              <a:latin typeface="Arial" charset="0"/>
              <a:ea typeface="Arial Unicode MS" pitchFamily="34" charset="-128"/>
              <a:cs typeface="Arial Unicode MS" pitchFamily="34" charset="-128"/>
            </a:endParaRPr>
          </a:p>
          <a:p>
            <a:r>
              <a:rPr lang="en-GB" altLang="en-US" dirty="0" smtClean="0">
                <a:latin typeface="Arial" charset="0"/>
                <a:ea typeface="Arial Unicode MS" pitchFamily="34" charset="-128"/>
                <a:cs typeface="Arial Unicode MS" pitchFamily="34" charset="-128"/>
              </a:rPr>
              <a:t>The continued presence of EE and </a:t>
            </a:r>
            <a:r>
              <a:rPr lang="en-GB" altLang="en-US" dirty="0" err="1" smtClean="0">
                <a:latin typeface="Arial" charset="0"/>
                <a:ea typeface="Arial Unicode MS" pitchFamily="34" charset="-128"/>
                <a:cs typeface="Arial Unicode MS" pitchFamily="34" charset="-128"/>
              </a:rPr>
              <a:t>progestogen</a:t>
            </a:r>
            <a:r>
              <a:rPr lang="en-GB" altLang="en-US" dirty="0" smtClean="0">
                <a:latin typeface="Arial" charset="0"/>
                <a:ea typeface="Arial Unicode MS" pitchFamily="34" charset="-128"/>
                <a:cs typeface="Arial Unicode MS" pitchFamily="34" charset="-128"/>
              </a:rPr>
              <a:t> inhibit production of </a:t>
            </a:r>
            <a:r>
              <a:rPr lang="en-GB" altLang="en-US" dirty="0" err="1" smtClean="0">
                <a:latin typeface="Arial" charset="0"/>
                <a:ea typeface="Arial Unicode MS" pitchFamily="34" charset="-128"/>
                <a:cs typeface="Arial Unicode MS" pitchFamily="34" charset="-128"/>
              </a:rPr>
              <a:t>GnRH</a:t>
            </a:r>
            <a:r>
              <a:rPr lang="en-GB" altLang="en-US" dirty="0" smtClean="0">
                <a:latin typeface="Arial" charset="0"/>
                <a:ea typeface="Arial Unicode MS" pitchFamily="34" charset="-128"/>
                <a:cs typeface="Arial Unicode MS" pitchFamily="34" charset="-128"/>
              </a:rPr>
              <a:t> by the hypothalamus and secretion of FSH and LH by the pituitary gland. </a:t>
            </a:r>
          </a:p>
          <a:p>
            <a:endParaRPr lang="en-GB" altLang="en-US" dirty="0" smtClean="0">
              <a:latin typeface="Arial" charset="0"/>
              <a:ea typeface="Arial Unicode MS" pitchFamily="34" charset="-128"/>
              <a:cs typeface="Arial Unicode MS" pitchFamily="34" charset="-128"/>
            </a:endParaRPr>
          </a:p>
          <a:p>
            <a:r>
              <a:rPr lang="en-GB" altLang="en-US" b="1" i="1" dirty="0" smtClean="0">
                <a:latin typeface="Arial" charset="0"/>
                <a:ea typeface="Arial Unicode MS" pitchFamily="34" charset="-128"/>
                <a:cs typeface="Arial Unicode MS" pitchFamily="34" charset="-128"/>
              </a:rPr>
              <a:t>[click]</a:t>
            </a:r>
          </a:p>
          <a:p>
            <a:endParaRPr lang="en-GB" altLang="en-US" dirty="0" smtClean="0">
              <a:latin typeface="Arial" charset="0"/>
              <a:ea typeface="Arial Unicode MS" pitchFamily="34" charset="-128"/>
              <a:cs typeface="Arial Unicode MS" pitchFamily="34" charset="-128"/>
            </a:endParaRPr>
          </a:p>
          <a:p>
            <a:r>
              <a:rPr lang="en-GB" altLang="en-US" dirty="0" smtClean="0">
                <a:latin typeface="Arial" charset="0"/>
                <a:ea typeface="Arial Unicode MS" pitchFamily="34" charset="-128"/>
                <a:cs typeface="Arial Unicode MS" pitchFamily="34" charset="-128"/>
              </a:rPr>
              <a:t>This is the hormonal balance that occurs in early pregnancy to suspend regular ovulation.</a:t>
            </a:r>
          </a:p>
          <a:p>
            <a:endParaRPr lang="en-GB" altLang="en-US" dirty="0" smtClean="0">
              <a:latin typeface="Arial" charset="0"/>
              <a:ea typeface="Arial Unicode MS" pitchFamily="34" charset="-128"/>
              <a:cs typeface="Arial Unicode MS" pitchFamily="34" charset="-128"/>
            </a:endParaRPr>
          </a:p>
          <a:p>
            <a:r>
              <a:rPr lang="en-GB" altLang="en-US" b="1" i="1" dirty="0" smtClean="0">
                <a:latin typeface="Arial" charset="0"/>
                <a:ea typeface="Arial Unicode MS" pitchFamily="34" charset="-128"/>
                <a:cs typeface="Arial Unicode MS" pitchFamily="34" charset="-128"/>
              </a:rPr>
              <a:t>[click]</a:t>
            </a:r>
          </a:p>
          <a:p>
            <a:endParaRPr lang="en-GB" altLang="en-US" dirty="0" smtClean="0">
              <a:latin typeface="Arial" charset="0"/>
              <a:ea typeface="Arial Unicode MS" pitchFamily="34" charset="-128"/>
              <a:cs typeface="Arial Unicode MS" pitchFamily="34" charset="-128"/>
            </a:endParaRPr>
          </a:p>
          <a:p>
            <a:r>
              <a:rPr lang="en-GB" altLang="en-US" dirty="0" smtClean="0">
                <a:latin typeface="Arial" charset="0"/>
                <a:ea typeface="Arial Unicode MS" pitchFamily="34" charset="-128"/>
                <a:cs typeface="Arial Unicode MS" pitchFamily="34" charset="-128"/>
              </a:rPr>
              <a:t>Progesterone is released in larger amounts by the corpus luteum as it decays, signalling to the pituitary that it should not produce the normal surge in luteinising hormone that is needed to trigger ovulation.</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B665155C-0F0C-419F-9B22-199177F811EC}" type="slidenum">
              <a:rPr lang="en-GB" altLang="en-US">
                <a:solidFill>
                  <a:prstClr val="black"/>
                </a:solidFill>
              </a:rPr>
              <a:pPr eaLnBrk="1" hangingPunct="1">
                <a:spcBef>
                  <a:spcPct val="0"/>
                </a:spcBef>
              </a:pPr>
              <a:t>44</a:t>
            </a:fld>
            <a:endParaRPr lang="en-GB"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Arial Unicode MS" pitchFamily="34" charset="-128"/>
                <a:cs typeface="Arial Unicode MS" pitchFamily="34" charset="-128"/>
              </a:rPr>
              <a:t>If the blood contains relatively high levels of both </a:t>
            </a:r>
            <a:r>
              <a:rPr lang="en-US" altLang="en-US" dirty="0" err="1" smtClean="0">
                <a:latin typeface="Arial" charset="0"/>
                <a:ea typeface="Arial Unicode MS" pitchFamily="34" charset="-128"/>
                <a:cs typeface="Arial Unicode MS" pitchFamily="34" charset="-128"/>
              </a:rPr>
              <a:t>oestrogen</a:t>
            </a:r>
            <a:r>
              <a:rPr lang="en-US" altLang="en-US" dirty="0" smtClean="0">
                <a:latin typeface="Arial" charset="0"/>
                <a:ea typeface="Arial Unicode MS" pitchFamily="34" charset="-128"/>
                <a:cs typeface="Arial Unicode MS" pitchFamily="34" charset="-128"/>
              </a:rPr>
              <a:t> and </a:t>
            </a:r>
            <a:r>
              <a:rPr lang="en-US" altLang="en-US" dirty="0" err="1" smtClean="0">
                <a:latin typeface="Arial" charset="0"/>
                <a:ea typeface="Arial Unicode MS" pitchFamily="34" charset="-128"/>
                <a:cs typeface="Arial Unicode MS" pitchFamily="34" charset="-128"/>
              </a:rPr>
              <a:t>progestogen</a:t>
            </a:r>
            <a:r>
              <a:rPr lang="en-US" altLang="en-US" dirty="0" smtClean="0">
                <a:latin typeface="Arial" charset="0"/>
                <a:ea typeface="Arial Unicode MS" pitchFamily="34" charset="-128"/>
                <a:cs typeface="Arial Unicode MS" pitchFamily="34" charset="-128"/>
              </a:rPr>
              <a:t> throughout the follicular and luteal phase of the cycle, the negative feedback mechanism is triggered.</a:t>
            </a:r>
          </a:p>
          <a:p>
            <a:endParaRPr lang="en-US" altLang="en-US" dirty="0" smtClean="0">
              <a:latin typeface="Arial" charset="0"/>
              <a:ea typeface="Arial Unicode MS" pitchFamily="34" charset="-128"/>
              <a:cs typeface="Arial Unicode MS" pitchFamily="34" charset="-128"/>
            </a:endParaRPr>
          </a:p>
          <a:p>
            <a:r>
              <a:rPr lang="en-US" altLang="en-US" dirty="0" smtClean="0">
                <a:latin typeface="Arial" charset="0"/>
                <a:ea typeface="Arial Unicode MS" pitchFamily="34" charset="-128"/>
                <a:cs typeface="Arial Unicode MS" pitchFamily="34" charset="-128"/>
              </a:rPr>
              <a:t>Without </a:t>
            </a:r>
            <a:r>
              <a:rPr lang="en-US" altLang="en-US" dirty="0" err="1" smtClean="0">
                <a:latin typeface="Arial" charset="0"/>
                <a:ea typeface="Arial Unicode MS" pitchFamily="34" charset="-128"/>
                <a:cs typeface="Arial Unicode MS" pitchFamily="34" charset="-128"/>
              </a:rPr>
              <a:t>GnRH</a:t>
            </a:r>
            <a:r>
              <a:rPr lang="en-US" altLang="en-US" dirty="0" smtClean="0">
                <a:latin typeface="Arial" charset="0"/>
                <a:ea typeface="Arial Unicode MS" pitchFamily="34" charset="-128"/>
                <a:cs typeface="Arial Unicode MS" pitchFamily="34" charset="-128"/>
              </a:rPr>
              <a:t> there is not enough FSH to stimulate the ovary to develop a follicle.</a:t>
            </a:r>
          </a:p>
          <a:p>
            <a:endParaRPr lang="en-US" altLang="en-US" dirty="0" smtClean="0">
              <a:latin typeface="Arial" charset="0"/>
              <a:ea typeface="Arial Unicode MS" pitchFamily="34" charset="-128"/>
              <a:cs typeface="Arial Unicode MS" pitchFamily="34" charset="-128"/>
            </a:endParaRPr>
          </a:p>
          <a:p>
            <a:r>
              <a:rPr lang="en-US" altLang="en-US" dirty="0" smtClean="0">
                <a:latin typeface="Arial" charset="0"/>
                <a:ea typeface="Arial Unicode MS" pitchFamily="34" charset="-128"/>
                <a:cs typeface="Arial Unicode MS" pitchFamily="34" charset="-128"/>
              </a:rPr>
              <a:t>If a follicle is already developed it will be waiting for the mid-cycle surge in LH to cause it to erupt and release the ovum. If the surge does not occur, no ovum will be released.</a:t>
            </a:r>
          </a:p>
          <a:p>
            <a:endParaRPr lang="en-US" altLang="en-US" dirty="0" smtClean="0">
              <a:latin typeface="Arial" charset="0"/>
              <a:ea typeface="Arial Unicode MS" pitchFamily="34" charset="-128"/>
              <a:cs typeface="Arial Unicode MS" pitchFamily="34" charset="-128"/>
            </a:endParaRPr>
          </a:p>
          <a:p>
            <a:r>
              <a:rPr lang="en-US" altLang="en-US" dirty="0" smtClean="0">
                <a:latin typeface="Arial" charset="0"/>
                <a:ea typeface="Arial Unicode MS" pitchFamily="34" charset="-128"/>
                <a:cs typeface="Arial Unicode MS" pitchFamily="34" charset="-128"/>
              </a:rPr>
              <a:t>There are also some minor effects that reinforce the contraceptive effect: these relate to the usual functions of progesterone, altering the consistency of the cervical mucus and causing the endometrium to shed its functional layer.</a:t>
            </a:r>
          </a:p>
          <a:p>
            <a:endParaRPr lang="en-US" altLang="en-US" dirty="0" smtClean="0">
              <a:latin typeface="Arial" charset="0"/>
              <a:ea typeface="Arial Unicode MS" pitchFamily="34" charset="-128"/>
              <a:cs typeface="Arial Unicode MS" pitchFamily="34" charset="-128"/>
            </a:endParaRPr>
          </a:p>
          <a:p>
            <a:r>
              <a:rPr lang="en-US" altLang="en-US" dirty="0" smtClean="0">
                <a:latin typeface="Arial" charset="0"/>
                <a:ea typeface="Arial Unicode MS" pitchFamily="34" charset="-128"/>
                <a:cs typeface="Arial Unicode MS" pitchFamily="34" charset="-128"/>
              </a:rPr>
              <a:t>There is some evidence that progesterone may influence the movement of ova along the fallopian tube.</a:t>
            </a:r>
            <a:endParaRPr lang="en-GB" altLang="en-US" dirty="0" smtClean="0">
              <a:latin typeface="Arial" charset="0"/>
              <a:ea typeface="Arial Unicode MS" pitchFamily="34" charset="-128"/>
              <a:cs typeface="Arial Unicode MS" pitchFamily="34" charset="-128"/>
            </a:endParaRPr>
          </a:p>
          <a:p>
            <a:endParaRPr lang="en-GB" altLang="en-US"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285" eaLnBrk="0" hangingPunct="0">
              <a:spcBef>
                <a:spcPct val="30000"/>
              </a:spcBef>
              <a:buChar char="•"/>
              <a:defRPr sz="1000">
                <a:solidFill>
                  <a:schemeClr val="tx1"/>
                </a:solidFill>
                <a:latin typeface="Arial" panose="020B0604020202020204" pitchFamily="34" charset="0"/>
              </a:defRPr>
            </a:lvl1pPr>
            <a:lvl2pPr marL="736298" indent="-282552" defTabSz="982285" eaLnBrk="0" hangingPunct="0">
              <a:spcBef>
                <a:spcPct val="30000"/>
              </a:spcBef>
              <a:buChar char="•"/>
              <a:defRPr sz="1000">
                <a:solidFill>
                  <a:schemeClr val="tx1"/>
                </a:solidFill>
                <a:latin typeface="Arial" panose="020B0604020202020204" pitchFamily="34" charset="0"/>
              </a:defRPr>
            </a:lvl2pPr>
            <a:lvl3pPr marL="1135195" indent="-226042" defTabSz="982285" eaLnBrk="0" hangingPunct="0">
              <a:spcBef>
                <a:spcPct val="30000"/>
              </a:spcBef>
              <a:buChar char="•"/>
              <a:defRPr sz="1000">
                <a:solidFill>
                  <a:schemeClr val="tx1"/>
                </a:solidFill>
                <a:latin typeface="Arial" panose="020B0604020202020204" pitchFamily="34" charset="0"/>
              </a:defRPr>
            </a:lvl3pPr>
            <a:lvl4pPr marL="1588940" indent="-226042" defTabSz="982285" eaLnBrk="0" hangingPunct="0">
              <a:spcBef>
                <a:spcPct val="30000"/>
              </a:spcBef>
              <a:buChar char="•"/>
              <a:defRPr sz="1000">
                <a:solidFill>
                  <a:schemeClr val="tx1"/>
                </a:solidFill>
                <a:latin typeface="Arial" panose="020B0604020202020204" pitchFamily="34" charset="0"/>
              </a:defRPr>
            </a:lvl4pPr>
            <a:lvl5pPr marL="2042686" indent="-226042" defTabSz="982285" eaLnBrk="0" hangingPunct="0">
              <a:spcBef>
                <a:spcPct val="30000"/>
              </a:spcBef>
              <a:buChar char="•"/>
              <a:defRPr sz="1000">
                <a:solidFill>
                  <a:schemeClr val="tx1"/>
                </a:solidFill>
                <a:latin typeface="Arial" panose="020B0604020202020204" pitchFamily="34" charset="0"/>
              </a:defRPr>
            </a:lvl5pPr>
            <a:lvl6pPr marL="2521362" indent="-226042" defTabSz="982285" eaLnBrk="0" fontAlgn="base" hangingPunct="0">
              <a:spcBef>
                <a:spcPct val="30000"/>
              </a:spcBef>
              <a:spcAft>
                <a:spcPct val="0"/>
              </a:spcAft>
              <a:buChar char="•"/>
              <a:defRPr sz="1000">
                <a:solidFill>
                  <a:schemeClr val="tx1"/>
                </a:solidFill>
                <a:latin typeface="Arial" panose="020B0604020202020204" pitchFamily="34" charset="0"/>
              </a:defRPr>
            </a:lvl6pPr>
            <a:lvl7pPr marL="3000039" indent="-226042" defTabSz="982285" eaLnBrk="0" fontAlgn="base" hangingPunct="0">
              <a:spcBef>
                <a:spcPct val="30000"/>
              </a:spcBef>
              <a:spcAft>
                <a:spcPct val="0"/>
              </a:spcAft>
              <a:buChar char="•"/>
              <a:defRPr sz="1000">
                <a:solidFill>
                  <a:schemeClr val="tx1"/>
                </a:solidFill>
                <a:latin typeface="Arial" panose="020B0604020202020204" pitchFamily="34" charset="0"/>
              </a:defRPr>
            </a:lvl7pPr>
            <a:lvl8pPr marL="3478715" indent="-226042" defTabSz="982285" eaLnBrk="0" fontAlgn="base" hangingPunct="0">
              <a:spcBef>
                <a:spcPct val="30000"/>
              </a:spcBef>
              <a:spcAft>
                <a:spcPct val="0"/>
              </a:spcAft>
              <a:buChar char="•"/>
              <a:defRPr sz="1000">
                <a:solidFill>
                  <a:schemeClr val="tx1"/>
                </a:solidFill>
                <a:latin typeface="Arial" panose="020B0604020202020204" pitchFamily="34" charset="0"/>
              </a:defRPr>
            </a:lvl8pPr>
            <a:lvl9pPr marL="3957391" indent="-226042" defTabSz="982285" eaLnBrk="0" fontAlgn="base" hangingPunct="0">
              <a:spcBef>
                <a:spcPct val="3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fld id="{620E3B00-43E5-45D2-A87B-B0B3268FFBAA}" type="slidenum">
              <a:rPr lang="de-DE" altLang="en-US" sz="1200"/>
              <a:pPr eaLnBrk="1" hangingPunct="1">
                <a:spcBef>
                  <a:spcPct val="0"/>
                </a:spcBef>
                <a:buFontTx/>
                <a:buNone/>
              </a:pPr>
              <a:t>51</a:t>
            </a:fld>
            <a:endParaRPr lang="de-DE" altLang="en-US" sz="1200"/>
          </a:p>
        </p:txBody>
      </p:sp>
      <p:sp>
        <p:nvSpPr>
          <p:cNvPr id="113667" name="Rectangle 7"/>
          <p:cNvSpPr txBox="1">
            <a:spLocks noGrp="1" noChangeArrowheads="1"/>
          </p:cNvSpPr>
          <p:nvPr/>
        </p:nvSpPr>
        <p:spPr bwMode="auto">
          <a:xfrm>
            <a:off x="4021979" y="9721813"/>
            <a:ext cx="3075631" cy="51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1" tIns="49190" rIns="98381" bIns="49190" anchor="b"/>
          <a:lstStyle>
            <a:lvl1pPr defTabSz="990600" eaLnBrk="0" hangingPunct="0">
              <a:spcBef>
                <a:spcPct val="30000"/>
              </a:spcBef>
              <a:buChar char="•"/>
              <a:defRPr sz="1000">
                <a:solidFill>
                  <a:schemeClr val="tx1"/>
                </a:solidFill>
                <a:latin typeface="Arial" panose="020B0604020202020204" pitchFamily="34" charset="0"/>
              </a:defRPr>
            </a:lvl1pPr>
            <a:lvl2pPr marL="742950" indent="-285750" defTabSz="990600" eaLnBrk="0" hangingPunct="0">
              <a:spcBef>
                <a:spcPct val="30000"/>
              </a:spcBef>
              <a:buChar char="•"/>
              <a:defRPr sz="1000">
                <a:solidFill>
                  <a:schemeClr val="tx1"/>
                </a:solidFill>
                <a:latin typeface="Arial" panose="020B0604020202020204" pitchFamily="34" charset="0"/>
              </a:defRPr>
            </a:lvl2pPr>
            <a:lvl3pPr marL="1143000" indent="-228600" defTabSz="990600" eaLnBrk="0" hangingPunct="0">
              <a:spcBef>
                <a:spcPct val="30000"/>
              </a:spcBef>
              <a:buChar char="•"/>
              <a:defRPr sz="1000">
                <a:solidFill>
                  <a:schemeClr val="tx1"/>
                </a:solidFill>
                <a:latin typeface="Arial" panose="020B0604020202020204" pitchFamily="34" charset="0"/>
              </a:defRPr>
            </a:lvl3pPr>
            <a:lvl4pPr marL="1600200" indent="-228600" defTabSz="990600" eaLnBrk="0" hangingPunct="0">
              <a:spcBef>
                <a:spcPct val="30000"/>
              </a:spcBef>
              <a:buChar char="•"/>
              <a:defRPr sz="1000">
                <a:solidFill>
                  <a:schemeClr val="tx1"/>
                </a:solidFill>
                <a:latin typeface="Arial" panose="020B0604020202020204" pitchFamily="34" charset="0"/>
              </a:defRPr>
            </a:lvl4pPr>
            <a:lvl5pPr marL="2057400" indent="-228600" defTabSz="990600" eaLnBrk="0" hangingPunct="0">
              <a:spcBef>
                <a:spcPct val="30000"/>
              </a:spcBef>
              <a:buChar char="•"/>
              <a:defRPr sz="1000">
                <a:solidFill>
                  <a:schemeClr val="tx1"/>
                </a:solidFill>
                <a:latin typeface="Arial" panose="020B0604020202020204" pitchFamily="34" charset="0"/>
              </a:defRPr>
            </a:lvl5pPr>
            <a:lvl6pPr marL="2514600" indent="-228600" defTabSz="990600" eaLnBrk="0" fontAlgn="base" hangingPunct="0">
              <a:spcBef>
                <a:spcPct val="30000"/>
              </a:spcBef>
              <a:spcAft>
                <a:spcPct val="0"/>
              </a:spcAft>
              <a:buChar char="•"/>
              <a:defRPr sz="1000">
                <a:solidFill>
                  <a:schemeClr val="tx1"/>
                </a:solidFill>
                <a:latin typeface="Arial" panose="020B0604020202020204" pitchFamily="34" charset="0"/>
              </a:defRPr>
            </a:lvl6pPr>
            <a:lvl7pPr marL="2971800" indent="-228600" defTabSz="990600" eaLnBrk="0" fontAlgn="base" hangingPunct="0">
              <a:spcBef>
                <a:spcPct val="30000"/>
              </a:spcBef>
              <a:spcAft>
                <a:spcPct val="0"/>
              </a:spcAft>
              <a:buChar char="•"/>
              <a:defRPr sz="1000">
                <a:solidFill>
                  <a:schemeClr val="tx1"/>
                </a:solidFill>
                <a:latin typeface="Arial" panose="020B0604020202020204" pitchFamily="34" charset="0"/>
              </a:defRPr>
            </a:lvl7pPr>
            <a:lvl8pPr marL="3429000" indent="-228600" defTabSz="990600" eaLnBrk="0" fontAlgn="base" hangingPunct="0">
              <a:spcBef>
                <a:spcPct val="30000"/>
              </a:spcBef>
              <a:spcAft>
                <a:spcPct val="0"/>
              </a:spcAft>
              <a:buChar char="•"/>
              <a:defRPr sz="1000">
                <a:solidFill>
                  <a:schemeClr val="tx1"/>
                </a:solidFill>
                <a:latin typeface="Arial" panose="020B0604020202020204" pitchFamily="34" charset="0"/>
              </a:defRPr>
            </a:lvl8pPr>
            <a:lvl9pPr marL="3886200" indent="-228600" defTabSz="990600" eaLnBrk="0" fontAlgn="base" hangingPunct="0">
              <a:spcBef>
                <a:spcPct val="30000"/>
              </a:spcBef>
              <a:spcAft>
                <a:spcPct val="0"/>
              </a:spcAft>
              <a:buChar char="•"/>
              <a:defRPr sz="1000">
                <a:solidFill>
                  <a:schemeClr val="tx1"/>
                </a:solidFill>
                <a:latin typeface="Arial" panose="020B0604020202020204" pitchFamily="34" charset="0"/>
              </a:defRPr>
            </a:lvl9pPr>
          </a:lstStyle>
          <a:p>
            <a:pPr algn="r" eaLnBrk="1" hangingPunct="1">
              <a:spcBef>
                <a:spcPct val="0"/>
              </a:spcBef>
              <a:buFontTx/>
              <a:buNone/>
            </a:pPr>
            <a:fld id="{1EED50F9-882C-408F-90D0-6CAFDCF83A30}" type="slidenum">
              <a:rPr lang="de-DE" altLang="en-US" sz="1200"/>
              <a:pPr algn="r" eaLnBrk="1" hangingPunct="1">
                <a:spcBef>
                  <a:spcPct val="0"/>
                </a:spcBef>
                <a:buFontTx/>
                <a:buNone/>
              </a:pPr>
              <a:t>51</a:t>
            </a:fld>
            <a:endParaRPr lang="de-DE" altLang="en-US" sz="1200"/>
          </a:p>
        </p:txBody>
      </p:sp>
      <p:sp>
        <p:nvSpPr>
          <p:cNvPr id="113668"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dirty="0" smtClean="0"/>
              <a:t>Like all products containing </a:t>
            </a:r>
            <a:r>
              <a:rPr lang="en-GB" dirty="0" err="1" smtClean="0"/>
              <a:t>estrogens</a:t>
            </a:r>
            <a:r>
              <a:rPr lang="en-GB" dirty="0" smtClean="0"/>
              <a:t> and progestins, COCs are associated with an increased risk of VTE (Class Effect). </a:t>
            </a:r>
          </a:p>
          <a:p>
            <a:pPr eaLnBrk="1" hangingPunct="1">
              <a:defRPr/>
            </a:pPr>
            <a:r>
              <a:rPr lang="en-GB" dirty="0" smtClean="0"/>
              <a:t>VTE includes two related conditions: deep vein thrombosis (DVT) and pulmonary embolism (PE); however, VTE events in rare locations have also been reported, e.g. in retinal, cerebral or mesenteric veins. </a:t>
            </a:r>
          </a:p>
          <a:p>
            <a:pPr>
              <a:defRPr/>
            </a:pPr>
            <a:r>
              <a:rPr lang="en-US" dirty="0" smtClean="0"/>
              <a:t>DVT is a condition in which a blood clot (thrombus) forms in a deep vein, typically in the large veins in the lower leg, thigh or pelvis. </a:t>
            </a:r>
            <a:r>
              <a:rPr lang="en-US" dirty="0" err="1" smtClean="0"/>
              <a:t>DVT</a:t>
            </a:r>
            <a:r>
              <a:rPr lang="en-US" dirty="0" smtClean="0"/>
              <a:t> may be clinically asymptomatic or associated with minimal symptoms and may be diagnosed with delay or go entirely undiagnosed.</a:t>
            </a:r>
          </a:p>
          <a:p>
            <a:pPr>
              <a:defRPr/>
            </a:pPr>
            <a:r>
              <a:rPr lang="en-US" dirty="0" smtClean="0"/>
              <a:t>Post-thrombotic syndrome may occur following </a:t>
            </a:r>
            <a:r>
              <a:rPr lang="en-US" dirty="0" err="1" smtClean="0"/>
              <a:t>DVT</a:t>
            </a:r>
            <a:r>
              <a:rPr lang="en-US" dirty="0" smtClean="0"/>
              <a:t>, resulting in long-term impairment. The symptoms of post-thrombotic syndrome in the leg can include swelling, pain (aching or cramping), heaviness, itching or tingling and skin ulceration.</a:t>
            </a:r>
            <a:r>
              <a:rPr lang="en-US" baseline="30000" dirty="0" smtClean="0"/>
              <a:t>1</a:t>
            </a:r>
          </a:p>
          <a:p>
            <a:pPr>
              <a:defRPr/>
            </a:pPr>
            <a:r>
              <a:rPr lang="en-US" dirty="0" smtClean="0"/>
              <a:t>PE occurs when part of a thrombus in the deep veins breaks away and travels through the bloodstream blocking the arteries in the pulmonary circulation. As with a DVT, a PE may be diagnosed with delay or may go entirely undiagnosed.</a:t>
            </a:r>
          </a:p>
          <a:p>
            <a:pPr>
              <a:defRPr/>
            </a:pPr>
            <a:r>
              <a:rPr lang="en-US" dirty="0" smtClean="0"/>
              <a:t>PE can lead to persistent perfusion defects and pulmonary hypertension,</a:t>
            </a:r>
            <a:r>
              <a:rPr lang="en-US" baseline="30000" dirty="0" smtClean="0"/>
              <a:t>2</a:t>
            </a:r>
            <a:r>
              <a:rPr lang="en-US" dirty="0" smtClean="0"/>
              <a:t> may be life-threatening or may have a fatal outcome, e.g., may result in circulatory collapse.</a:t>
            </a:r>
          </a:p>
          <a:p>
            <a:pPr>
              <a:defRPr/>
            </a:pPr>
            <a:r>
              <a:rPr lang="en-US" dirty="0" smtClean="0"/>
              <a:t>According to a public assessment report on COCs and VTE by the European Medicines Agency, VTE is fatal in 1–2% of cases.</a:t>
            </a:r>
            <a:r>
              <a:rPr lang="en-US" baseline="30000" dirty="0" smtClean="0"/>
              <a:t>3</a:t>
            </a:r>
          </a:p>
          <a:p>
            <a:pPr>
              <a:defRPr/>
            </a:pPr>
            <a:endParaRPr lang="en-GB" dirty="0" smtClean="0"/>
          </a:p>
          <a:p>
            <a:pPr eaLnBrk="1" hangingPunct="1">
              <a:defRPr/>
            </a:pPr>
            <a:endParaRPr lang="en-US" dirty="0" smtClean="0"/>
          </a:p>
          <a:p>
            <a:pPr eaLnBrk="1" hangingPunct="1">
              <a:buFontTx/>
              <a:buNone/>
              <a:defRPr/>
            </a:pPr>
            <a:r>
              <a:rPr lang="en-US" b="1" dirty="0" smtClean="0"/>
              <a:t>References</a:t>
            </a:r>
          </a:p>
          <a:p>
            <a:pPr eaLnBrk="1" hangingPunct="1">
              <a:buFont typeface="+mj-lt"/>
              <a:buAutoNum type="arabicPeriod"/>
              <a:defRPr/>
            </a:pPr>
            <a:endParaRPr lang="en-US" b="1" dirty="0" smtClean="0"/>
          </a:p>
          <a:p>
            <a:pPr eaLnBrk="1" hangingPunct="1">
              <a:buFont typeface="+mj-lt"/>
              <a:buAutoNum type="arabicPeriod"/>
              <a:defRPr/>
            </a:pPr>
            <a:r>
              <a:rPr lang="en-US" dirty="0" smtClean="0"/>
              <a:t>Kahn SR. How I treat </a:t>
            </a:r>
            <a:r>
              <a:rPr lang="en-US" dirty="0" err="1" smtClean="0"/>
              <a:t>postthrombotic</a:t>
            </a:r>
            <a:r>
              <a:rPr lang="en-US" dirty="0" smtClean="0"/>
              <a:t> syndrome. Blood 2009;114(21):4624–31.</a:t>
            </a:r>
          </a:p>
          <a:p>
            <a:pPr eaLnBrk="1" hangingPunct="1">
              <a:buFont typeface="+mj-lt"/>
              <a:buAutoNum type="arabicPeriod"/>
              <a:defRPr/>
            </a:pPr>
            <a:r>
              <a:rPr lang="en-US" dirty="0" smtClean="0"/>
              <a:t>Meyer G, </a:t>
            </a:r>
            <a:r>
              <a:rPr lang="en-US" dirty="0" err="1" smtClean="0"/>
              <a:t>Planquette</a:t>
            </a:r>
            <a:r>
              <a:rPr lang="en-US" dirty="0" smtClean="0"/>
              <a:t> B, Sanchez O. Long-term outcome of pulmonary embolism. </a:t>
            </a:r>
            <a:r>
              <a:rPr lang="en-US" dirty="0" err="1" smtClean="0"/>
              <a:t>Curr</a:t>
            </a:r>
            <a:r>
              <a:rPr lang="en-US" dirty="0" smtClean="0"/>
              <a:t> </a:t>
            </a:r>
            <a:r>
              <a:rPr lang="en-US" dirty="0" err="1" smtClean="0"/>
              <a:t>Opin</a:t>
            </a:r>
            <a:r>
              <a:rPr lang="en-US" dirty="0" smtClean="0"/>
              <a:t> </a:t>
            </a:r>
            <a:r>
              <a:rPr lang="en-US" dirty="0" err="1" smtClean="0"/>
              <a:t>Hematol</a:t>
            </a:r>
            <a:r>
              <a:rPr lang="en-US" dirty="0" smtClean="0"/>
              <a:t> 2008;15(5):499–503.</a:t>
            </a:r>
          </a:p>
          <a:p>
            <a:pPr eaLnBrk="1" hangingPunct="1">
              <a:buFont typeface="+mj-lt"/>
              <a:buAutoNum type="arabicPeriod"/>
              <a:defRPr/>
            </a:pPr>
            <a:r>
              <a:rPr lang="en-GB" dirty="0" smtClean="0"/>
              <a:t>European Medicines Agency. European Agency for the Evaluation of Medicinal Products Committee for Proprietary Medicinal Products public assessment report: combined oral contraceptives and venous thromboembolism. 2001. Available from: http://</a:t>
            </a:r>
            <a:r>
              <a:rPr lang="en-GB" dirty="0" err="1" smtClean="0"/>
              <a:t>www.lakemedelsverket.se</a:t>
            </a:r>
            <a:r>
              <a:rPr lang="en-GB" dirty="0" smtClean="0"/>
              <a:t>/upload/</a:t>
            </a:r>
            <a:r>
              <a:rPr lang="en-GB" dirty="0" err="1" smtClean="0"/>
              <a:t>halso-och-sjukvard</a:t>
            </a:r>
            <a:r>
              <a:rPr lang="en-GB" dirty="0" smtClean="0"/>
              <a:t>/</a:t>
            </a:r>
            <a:r>
              <a:rPr lang="en-GB" dirty="0" err="1" smtClean="0"/>
              <a:t>Information%20EMEAAbort%5B1%5D.pdf</a:t>
            </a:r>
            <a:r>
              <a:rPr lang="en-GB" dirty="0" smtClean="0"/>
              <a:t> [Accessed 23 Jan 2012].</a:t>
            </a:r>
          </a:p>
        </p:txBody>
      </p:sp>
    </p:spTree>
    <p:extLst>
      <p:ext uri="{BB962C8B-B14F-4D97-AF65-F5344CB8AC3E}">
        <p14:creationId xmlns:p14="http://schemas.microsoft.com/office/powerpoint/2010/main" val="350234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latin typeface="Arial" pitchFamily="34" charset="0"/>
              </a:rPr>
              <a:t>VTE is a rare (7-10 per 10,000 women years),</a:t>
            </a:r>
            <a:r>
              <a:rPr lang="en-GB" baseline="30000" dirty="0" smtClean="0">
                <a:latin typeface="Arial" pitchFamily="34" charset="0"/>
              </a:rPr>
              <a:t>1,2</a:t>
            </a:r>
            <a:r>
              <a:rPr lang="en-GB" dirty="0" smtClean="0">
                <a:latin typeface="Arial" pitchFamily="34" charset="0"/>
              </a:rPr>
              <a:t> serious adverse event associated with the use of low-dose COCs (containing &lt; 50 µg </a:t>
            </a:r>
            <a:r>
              <a:rPr lang="en-GB" dirty="0" err="1" smtClean="0">
                <a:latin typeface="Arial" pitchFamily="34" charset="0"/>
              </a:rPr>
              <a:t>ethinylestradiol</a:t>
            </a:r>
            <a:r>
              <a:rPr lang="en-GB" dirty="0" smtClean="0">
                <a:latin typeface="Arial" pitchFamily="34" charset="0"/>
              </a:rPr>
              <a:t>). The most recent data suggest that the frequency of VTE diagnosis is approximately 4 per 10,000 woman years in non-pregnant, non-COC users,</a:t>
            </a:r>
            <a:r>
              <a:rPr lang="en-GB" baseline="30000" dirty="0" smtClean="0">
                <a:latin typeface="Arial" pitchFamily="34" charset="0"/>
              </a:rPr>
              <a:t>1</a:t>
            </a:r>
            <a:r>
              <a:rPr lang="en-GB" dirty="0" smtClean="0">
                <a:latin typeface="Arial" pitchFamily="34" charset="0"/>
              </a:rPr>
              <a:t> and ranges between 20 to 30 per 10,000 woman years during pregnancy or the postpartum period.</a:t>
            </a:r>
            <a:r>
              <a:rPr lang="en-GB" baseline="30000" dirty="0" smtClean="0">
                <a:latin typeface="Arial" pitchFamily="34" charset="0"/>
              </a:rPr>
              <a:t>3</a:t>
            </a:r>
            <a:r>
              <a:rPr lang="en-GB" dirty="0" smtClean="0">
                <a:latin typeface="Arial" pitchFamily="34" charset="0"/>
              </a:rPr>
              <a:t> VTE may be fatal in 1-2% of cases.</a:t>
            </a:r>
            <a:r>
              <a:rPr lang="en-GB" baseline="30000" dirty="0" smtClean="0">
                <a:latin typeface="Arial" pitchFamily="34" charset="0"/>
              </a:rPr>
              <a:t>4</a:t>
            </a:r>
            <a:r>
              <a:rPr lang="en-GB" dirty="0" smtClean="0">
                <a:latin typeface="Arial" pitchFamily="34" charset="0"/>
              </a:rPr>
              <a:t> The risk for VTE in women taking low-dose COCs is therefore lower than the risk associated with pregnancy and following childbirth.</a:t>
            </a:r>
          </a:p>
          <a:p>
            <a:pPr>
              <a:defRPr/>
            </a:pPr>
            <a:endParaRPr lang="en-GB" b="1" dirty="0" smtClean="0"/>
          </a:p>
          <a:p>
            <a:pPr>
              <a:defRPr/>
            </a:pPr>
            <a:endParaRPr lang="en-GB" b="1" dirty="0" smtClean="0"/>
          </a:p>
          <a:p>
            <a:pPr>
              <a:defRPr/>
            </a:pPr>
            <a:r>
              <a:rPr lang="en-GB" b="1" dirty="0" smtClean="0"/>
              <a:t>Reference</a:t>
            </a:r>
          </a:p>
          <a:p>
            <a:pPr>
              <a:buFont typeface="+mj-lt"/>
              <a:buAutoNum type="arabicPeriod"/>
              <a:defRPr/>
            </a:pPr>
            <a:endParaRPr lang="en-GB" dirty="0" smtClean="0"/>
          </a:p>
          <a:p>
            <a:pPr>
              <a:buFont typeface="+mj-lt"/>
              <a:buAutoNum type="arabicPeriod"/>
              <a:defRPr/>
            </a:pPr>
            <a:r>
              <a:rPr lang="de-DE" dirty="0" smtClean="0"/>
              <a:t>Dinger JC, Heinemann LA, Kühl-Habich D</a:t>
            </a:r>
            <a:r>
              <a:rPr lang="en-GB" dirty="0" smtClean="0"/>
              <a:t>. The safety of a drospirenone-containing oral contraceptive: final results from the European Active Surveillance Study on oral contraceptives based on 142,475 women-years of observation. Contraception 2007;75(5):344–54.</a:t>
            </a:r>
          </a:p>
          <a:p>
            <a:pPr>
              <a:buFont typeface="+mj-lt"/>
              <a:buAutoNum type="arabicPeriod"/>
              <a:defRPr/>
            </a:pPr>
            <a:r>
              <a:rPr lang="en-GB" dirty="0" smtClean="0"/>
              <a:t>Dinger J, </a:t>
            </a:r>
            <a:r>
              <a:rPr lang="en-GB" dirty="0" err="1" smtClean="0"/>
              <a:t>Bardenheuer</a:t>
            </a:r>
            <a:r>
              <a:rPr lang="en-GB" dirty="0" smtClean="0"/>
              <a:t> K, Heinemann K. Cardiovascular and general safety of a 24-day regimen of </a:t>
            </a:r>
            <a:r>
              <a:rPr lang="en-GB" dirty="0" err="1" smtClean="0"/>
              <a:t>drospirenone</a:t>
            </a:r>
            <a:r>
              <a:rPr lang="en-GB" dirty="0" smtClean="0"/>
              <a:t>-containing combined oral contraceptives: final results from the International Active Surveillance Study of Women Taking Oral Contraceptives. Contraception. 2014;89(4):253-263.</a:t>
            </a:r>
          </a:p>
          <a:p>
            <a:pPr>
              <a:buFont typeface="+mj-lt"/>
              <a:buAutoNum type="arabicPeriod"/>
              <a:defRPr/>
            </a:pPr>
            <a:r>
              <a:rPr lang="en-US" dirty="0" err="1" smtClean="0"/>
              <a:t>Heit</a:t>
            </a:r>
            <a:r>
              <a:rPr lang="en-US" dirty="0" smtClean="0"/>
              <a:t> JA, </a:t>
            </a:r>
            <a:r>
              <a:rPr lang="en-US" dirty="0" err="1" smtClean="0"/>
              <a:t>Kobbervig</a:t>
            </a:r>
            <a:r>
              <a:rPr lang="en-US" dirty="0" smtClean="0"/>
              <a:t> CE, James AH, </a:t>
            </a:r>
            <a:r>
              <a:rPr lang="en-US" dirty="0" err="1" smtClean="0"/>
              <a:t>Petterson</a:t>
            </a:r>
            <a:r>
              <a:rPr lang="en-US" dirty="0" smtClean="0"/>
              <a:t> TM, Bailey KR, Melton LJ, 3rd. Trends in the incidence of venous thromboembolism during pregnancy or postpartum: a 30-year population-based study. </a:t>
            </a:r>
            <a:r>
              <a:rPr lang="en-US" i="1" dirty="0" smtClean="0"/>
              <a:t>Ann Intern Med. </a:t>
            </a:r>
            <a:r>
              <a:rPr lang="en-US" dirty="0" smtClean="0"/>
              <a:t>2005;143(10):697-706</a:t>
            </a:r>
            <a:r>
              <a:rPr lang="en-US" b="1" dirty="0" smtClean="0"/>
              <a:t>.</a:t>
            </a:r>
          </a:p>
          <a:p>
            <a:pPr>
              <a:buFont typeface="+mj-lt"/>
              <a:buAutoNum type="arabicPeriod"/>
              <a:defRPr/>
            </a:pPr>
            <a:r>
              <a:rPr lang="en-GB" dirty="0" smtClean="0"/>
              <a:t>European Medicines Agency. European Agency for the Evaluation of Medicinal Products Committee for Proprietary Medicinal Products public assessment report: combined oral contraceptives and venous thromboembolism. 2001. Available from: http://www.lakemedelsverket.se/upload/halso-och-sjukvard/Information%20EMEAAbort%5B1%5D.pdf. Accessed 1 March 2014.</a:t>
            </a:r>
          </a:p>
        </p:txBody>
      </p:sp>
      <p:sp>
        <p:nvSpPr>
          <p:cNvPr id="4" name="Slide Number Placeholder 3"/>
          <p:cNvSpPr>
            <a:spLocks noGrp="1"/>
          </p:cNvSpPr>
          <p:nvPr>
            <p:ph type="sldNum" sz="quarter" idx="5"/>
          </p:nvPr>
        </p:nvSpPr>
        <p:spPr/>
        <p:txBody>
          <a:bodyPr/>
          <a:lstStyle>
            <a:lvl1pPr defTabSz="982285" eaLnBrk="0" hangingPunct="0">
              <a:defRPr sz="3100">
                <a:solidFill>
                  <a:schemeClr val="accent1"/>
                </a:solidFill>
                <a:latin typeface="Arial" panose="020B0604020202020204" pitchFamily="34" charset="0"/>
                <a:cs typeface="Arial" panose="020B0604020202020204" pitchFamily="34" charset="0"/>
              </a:defRPr>
            </a:lvl1pPr>
            <a:lvl2pPr marL="777849" indent="-299173" defTabSz="982285" eaLnBrk="0" hangingPunct="0">
              <a:defRPr sz="3100">
                <a:solidFill>
                  <a:schemeClr val="accent1"/>
                </a:solidFill>
                <a:latin typeface="Arial" panose="020B0604020202020204" pitchFamily="34" charset="0"/>
                <a:cs typeface="Arial" panose="020B0604020202020204" pitchFamily="34" charset="0"/>
              </a:defRPr>
            </a:lvl2pPr>
            <a:lvl3pPr marL="1196691" indent="-239339" defTabSz="982285" eaLnBrk="0" hangingPunct="0">
              <a:defRPr sz="3100">
                <a:solidFill>
                  <a:schemeClr val="accent1"/>
                </a:solidFill>
                <a:latin typeface="Arial" panose="020B0604020202020204" pitchFamily="34" charset="0"/>
                <a:cs typeface="Arial" panose="020B0604020202020204" pitchFamily="34" charset="0"/>
              </a:defRPr>
            </a:lvl3pPr>
            <a:lvl4pPr marL="1675368" indent="-239339" defTabSz="982285" eaLnBrk="0" hangingPunct="0">
              <a:defRPr sz="3100">
                <a:solidFill>
                  <a:schemeClr val="accent1"/>
                </a:solidFill>
                <a:latin typeface="Arial" panose="020B0604020202020204" pitchFamily="34" charset="0"/>
                <a:cs typeface="Arial" panose="020B0604020202020204" pitchFamily="34" charset="0"/>
              </a:defRPr>
            </a:lvl4pPr>
            <a:lvl5pPr marL="2154044" indent="-239339" defTabSz="982285" eaLnBrk="0" hangingPunct="0">
              <a:defRPr sz="3100">
                <a:solidFill>
                  <a:schemeClr val="accent1"/>
                </a:solidFill>
                <a:latin typeface="Arial" panose="020B0604020202020204" pitchFamily="34" charset="0"/>
                <a:cs typeface="Arial" panose="020B0604020202020204" pitchFamily="34" charset="0"/>
              </a:defRPr>
            </a:lvl5pPr>
            <a:lvl6pPr marL="2632720" indent="-239339" defTabSz="982285" eaLnBrk="0" fontAlgn="base" hangingPunct="0">
              <a:spcBef>
                <a:spcPct val="0"/>
              </a:spcBef>
              <a:spcAft>
                <a:spcPct val="0"/>
              </a:spcAft>
              <a:defRPr sz="3100">
                <a:solidFill>
                  <a:schemeClr val="accent1"/>
                </a:solidFill>
                <a:latin typeface="Arial" panose="020B0604020202020204" pitchFamily="34" charset="0"/>
                <a:cs typeface="Arial" panose="020B0604020202020204" pitchFamily="34" charset="0"/>
              </a:defRPr>
            </a:lvl6pPr>
            <a:lvl7pPr marL="3111397" indent="-239339" defTabSz="982285" eaLnBrk="0" fontAlgn="base" hangingPunct="0">
              <a:spcBef>
                <a:spcPct val="0"/>
              </a:spcBef>
              <a:spcAft>
                <a:spcPct val="0"/>
              </a:spcAft>
              <a:defRPr sz="3100">
                <a:solidFill>
                  <a:schemeClr val="accent1"/>
                </a:solidFill>
                <a:latin typeface="Arial" panose="020B0604020202020204" pitchFamily="34" charset="0"/>
                <a:cs typeface="Arial" panose="020B0604020202020204" pitchFamily="34" charset="0"/>
              </a:defRPr>
            </a:lvl7pPr>
            <a:lvl8pPr marL="3590074" indent="-239339" defTabSz="982285" eaLnBrk="0" fontAlgn="base" hangingPunct="0">
              <a:spcBef>
                <a:spcPct val="0"/>
              </a:spcBef>
              <a:spcAft>
                <a:spcPct val="0"/>
              </a:spcAft>
              <a:defRPr sz="3100">
                <a:solidFill>
                  <a:schemeClr val="accent1"/>
                </a:solidFill>
                <a:latin typeface="Arial" panose="020B0604020202020204" pitchFamily="34" charset="0"/>
                <a:cs typeface="Arial" panose="020B0604020202020204" pitchFamily="34" charset="0"/>
              </a:defRPr>
            </a:lvl8pPr>
            <a:lvl9pPr marL="4068750" indent="-239339" defTabSz="982285" eaLnBrk="0" fontAlgn="base" hangingPunct="0">
              <a:spcBef>
                <a:spcPct val="0"/>
              </a:spcBef>
              <a:spcAft>
                <a:spcPct val="0"/>
              </a:spcAft>
              <a:defRPr sz="3100">
                <a:solidFill>
                  <a:schemeClr val="accent1"/>
                </a:solidFill>
                <a:latin typeface="Arial" panose="020B0604020202020204" pitchFamily="34" charset="0"/>
                <a:cs typeface="Arial" panose="020B0604020202020204" pitchFamily="34" charset="0"/>
              </a:defRPr>
            </a:lvl9pPr>
          </a:lstStyle>
          <a:p>
            <a:pPr eaLnBrk="1" hangingPunct="1"/>
            <a:fld id="{66B9C787-74BD-46CB-8C43-0382D569F9FC}" type="slidenum">
              <a:rPr lang="de-DE" altLang="en-US" sz="1200">
                <a:solidFill>
                  <a:schemeClr val="tx1"/>
                </a:solidFill>
              </a:rPr>
              <a:pPr eaLnBrk="1" hangingPunct="1"/>
              <a:t>52</a:t>
            </a:fld>
            <a:endParaRPr lang="de-DE" altLang="en-US" sz="1200">
              <a:solidFill>
                <a:schemeClr val="tx1"/>
              </a:solidFill>
            </a:endParaRPr>
          </a:p>
        </p:txBody>
      </p:sp>
    </p:spTree>
    <p:extLst>
      <p:ext uri="{BB962C8B-B14F-4D97-AF65-F5344CB8AC3E}">
        <p14:creationId xmlns:p14="http://schemas.microsoft.com/office/powerpoint/2010/main" val="123518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69919" indent="-296123">
              <a:defRPr>
                <a:solidFill>
                  <a:schemeClr val="tx1"/>
                </a:solidFill>
                <a:latin typeface="Arial" charset="0"/>
              </a:defRPr>
            </a:lvl2pPr>
            <a:lvl3pPr marL="1184491" indent="-236898">
              <a:defRPr>
                <a:solidFill>
                  <a:schemeClr val="tx1"/>
                </a:solidFill>
                <a:latin typeface="Arial" charset="0"/>
              </a:defRPr>
            </a:lvl3pPr>
            <a:lvl4pPr marL="1658287" indent="-236898">
              <a:defRPr>
                <a:solidFill>
                  <a:schemeClr val="tx1"/>
                </a:solidFill>
                <a:latin typeface="Arial" charset="0"/>
              </a:defRPr>
            </a:lvl4pPr>
            <a:lvl5pPr marL="2132084" indent="-236898">
              <a:defRPr>
                <a:solidFill>
                  <a:schemeClr val="tx1"/>
                </a:solidFill>
                <a:latin typeface="Arial" charset="0"/>
              </a:defRPr>
            </a:lvl5pPr>
            <a:lvl6pPr marL="2605880" indent="-236898" fontAlgn="base">
              <a:spcBef>
                <a:spcPct val="0"/>
              </a:spcBef>
              <a:spcAft>
                <a:spcPct val="0"/>
              </a:spcAft>
              <a:defRPr>
                <a:solidFill>
                  <a:schemeClr val="tx1"/>
                </a:solidFill>
                <a:latin typeface="Arial" charset="0"/>
              </a:defRPr>
            </a:lvl6pPr>
            <a:lvl7pPr marL="3079676" indent="-236898" fontAlgn="base">
              <a:spcBef>
                <a:spcPct val="0"/>
              </a:spcBef>
              <a:spcAft>
                <a:spcPct val="0"/>
              </a:spcAft>
              <a:defRPr>
                <a:solidFill>
                  <a:schemeClr val="tx1"/>
                </a:solidFill>
                <a:latin typeface="Arial" charset="0"/>
              </a:defRPr>
            </a:lvl7pPr>
            <a:lvl8pPr marL="3553473" indent="-236898" fontAlgn="base">
              <a:spcBef>
                <a:spcPct val="0"/>
              </a:spcBef>
              <a:spcAft>
                <a:spcPct val="0"/>
              </a:spcAft>
              <a:defRPr>
                <a:solidFill>
                  <a:schemeClr val="tx1"/>
                </a:solidFill>
                <a:latin typeface="Arial" charset="0"/>
              </a:defRPr>
            </a:lvl8pPr>
            <a:lvl9pPr marL="4027269" indent="-236898" fontAlgn="base">
              <a:spcBef>
                <a:spcPct val="0"/>
              </a:spcBef>
              <a:spcAft>
                <a:spcPct val="0"/>
              </a:spcAft>
              <a:defRPr>
                <a:solidFill>
                  <a:schemeClr val="tx1"/>
                </a:solidFill>
                <a:latin typeface="Arial" charset="0"/>
              </a:defRPr>
            </a:lvl9pPr>
          </a:lstStyle>
          <a:p>
            <a:pPr fontAlgn="base">
              <a:spcBef>
                <a:spcPct val="0"/>
              </a:spcBef>
              <a:spcAft>
                <a:spcPct val="0"/>
              </a:spcAft>
            </a:pPr>
            <a:fld id="{45036EE9-E665-42CA-AEE4-1E3F856E95EA}" type="slidenum">
              <a:rPr lang="en-US" altLang="en-US">
                <a:solidFill>
                  <a:srgbClr val="FFFFFF"/>
                </a:solidFill>
                <a:latin typeface="Calibri" pitchFamily="34" charset="0"/>
              </a:rPr>
              <a:pPr fontAlgn="base">
                <a:spcBef>
                  <a:spcPct val="0"/>
                </a:spcBef>
                <a:spcAft>
                  <a:spcPct val="0"/>
                </a:spcAft>
              </a:pPr>
              <a:t>62</a:t>
            </a:fld>
            <a:endParaRPr lang="en-US" altLang="en-US">
              <a:solidFill>
                <a:srgbClr val="FFFFFF"/>
              </a:solidFill>
              <a:latin typeface="Calibri" pitchFamily="34" charset="0"/>
            </a:endParaRPr>
          </a:p>
        </p:txBody>
      </p:sp>
      <p:sp>
        <p:nvSpPr>
          <p:cNvPr id="29699" name="Rectangle 2"/>
          <p:cNvSpPr>
            <a:spLocks noGrp="1" noRot="1" noChangeAspect="1" noChangeArrowheads="1" noTextEdit="1"/>
          </p:cNvSpPr>
          <p:nvPr>
            <p:ph type="sldImg"/>
          </p:nvPr>
        </p:nvSpPr>
        <p:spPr bwMode="auto">
          <a:xfrm>
            <a:off x="430213" y="1023938"/>
            <a:ext cx="6240462" cy="3509962"/>
          </a:xfrm>
          <a:solidFill>
            <a:srgbClr val="FFFFFF"/>
          </a:solidFill>
          <a:ln>
            <a:solidFill>
              <a:srgbClr val="000000"/>
            </a:solidFill>
            <a:miter lim="800000"/>
            <a:headEnd/>
            <a:tailEnd/>
          </a:ln>
        </p:spPr>
      </p:sp>
      <p:sp>
        <p:nvSpPr>
          <p:cNvPr id="29700" name="Text Box 3"/>
          <p:cNvSpPr>
            <a:spLocks noGrp="1" noChangeArrowheads="1"/>
          </p:cNvSpPr>
          <p:nvPr>
            <p:ph type="body" idx="1"/>
          </p:nvPr>
        </p:nvSpPr>
        <p:spPr bwMode="auto">
          <a:xfrm>
            <a:off x="195561" y="4713965"/>
            <a:ext cx="6708181" cy="5239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lnSpc>
                <a:spcPct val="80000"/>
              </a:lnSpc>
              <a:spcBef>
                <a:spcPct val="0"/>
              </a:spcBef>
            </a:pPr>
            <a:endParaRPr lang="en-GB" altLang="en-US" sz="1000"/>
          </a:p>
          <a:p>
            <a:pPr>
              <a:lnSpc>
                <a:spcPct val="80000"/>
              </a:lnSpc>
              <a:spcBef>
                <a:spcPct val="0"/>
              </a:spcBef>
            </a:pPr>
            <a:r>
              <a:rPr lang="en-US" altLang="en-US" sz="1000"/>
              <a:t>The figure shows the prescribing levels for Oxfordshire and England (excluding Oxfordshire).  Over the four years the </a:t>
            </a:r>
          </a:p>
          <a:p>
            <a:pPr>
              <a:lnSpc>
                <a:spcPct val="80000"/>
              </a:lnSpc>
              <a:spcBef>
                <a:spcPct val="0"/>
              </a:spcBef>
            </a:pPr>
            <a:r>
              <a:rPr lang="en-US" altLang="en-US" sz="1000"/>
              <a:t>baseline prescribing of norethisterone in Oxfordshire was about 600 items/month/million population between October</a:t>
            </a:r>
          </a:p>
          <a:p>
            <a:pPr>
              <a:lnSpc>
                <a:spcPct val="80000"/>
              </a:lnSpc>
              <a:spcBef>
                <a:spcPct val="0"/>
              </a:spcBef>
            </a:pPr>
            <a:r>
              <a:rPr lang="en-US" altLang="en-US" sz="1000"/>
              <a:t> and April. Between November 1995 and November 1998, there was a marked decrease in prescribing, </a:t>
            </a:r>
          </a:p>
          <a:p>
            <a:pPr>
              <a:lnSpc>
                <a:spcPct val="80000"/>
              </a:lnSpc>
              <a:spcBef>
                <a:spcPct val="0"/>
              </a:spcBef>
            </a:pPr>
            <a:r>
              <a:rPr lang="en-US" altLang="en-US" sz="1000"/>
              <a:t>with a significant difference between these minimums (P&lt;0.01). From April each year, the number of items </a:t>
            </a:r>
          </a:p>
          <a:p>
            <a:pPr>
              <a:lnSpc>
                <a:spcPct val="80000"/>
              </a:lnSpc>
              <a:spcBef>
                <a:spcPct val="0"/>
              </a:spcBef>
            </a:pPr>
            <a:r>
              <a:rPr lang="en-US" altLang="en-US" sz="1000"/>
              <a:t>prescribed rose rapidly to a maximum in July of about 1100 items/month/million population. There are sub-peaks in </a:t>
            </a:r>
          </a:p>
          <a:p>
            <a:pPr>
              <a:lnSpc>
                <a:spcPct val="80000"/>
              </a:lnSpc>
              <a:spcBef>
                <a:spcPct val="0"/>
              </a:spcBef>
            </a:pPr>
            <a:r>
              <a:rPr lang="en-US" altLang="en-US" sz="1000"/>
              <a:t>prescribing around the Christmas and new year period in each year. This prescribing pattern is the same as the English </a:t>
            </a:r>
          </a:p>
          <a:p>
            <a:pPr>
              <a:lnSpc>
                <a:spcPct val="80000"/>
              </a:lnSpc>
              <a:spcBef>
                <a:spcPct val="0"/>
              </a:spcBef>
            </a:pPr>
            <a:r>
              <a:rPr lang="en-US" altLang="en-US" sz="1000"/>
              <a:t>prescribing levels, which are available only for the past two years. In our literature search we found no other papers</a:t>
            </a:r>
          </a:p>
          <a:p>
            <a:pPr>
              <a:lnSpc>
                <a:spcPct val="80000"/>
              </a:lnSpc>
              <a:spcBef>
                <a:spcPct val="0"/>
              </a:spcBef>
            </a:pPr>
            <a:r>
              <a:rPr lang="en-US" altLang="en-US" sz="1000"/>
              <a:t> describing this phenomenon. </a:t>
            </a:r>
            <a:br>
              <a:rPr lang="en-US" altLang="en-US" sz="1000"/>
            </a:br>
            <a:endParaRPr lang="en-US" altLang="en-US" sz="1000"/>
          </a:p>
          <a:p>
            <a:pPr>
              <a:lnSpc>
                <a:spcPct val="80000"/>
              </a:lnSpc>
              <a:spcBef>
                <a:spcPct val="0"/>
              </a:spcBef>
            </a:pPr>
            <a:r>
              <a:rPr lang="en-US" altLang="en-US" sz="1000"/>
              <a:t>We obtained electronic prescribing analysis and cost information on the number of prescriptions </a:t>
            </a:r>
          </a:p>
          <a:p>
            <a:pPr>
              <a:lnSpc>
                <a:spcPct val="80000"/>
              </a:lnSpc>
              <a:spcBef>
                <a:spcPct val="0"/>
              </a:spcBef>
            </a:pPr>
            <a:r>
              <a:rPr lang="en-US" altLang="en-US" sz="1000"/>
              <a:t>for norethisterone 5 mg issued by Oxfordshire general practitioners between April 1995 and December </a:t>
            </a:r>
          </a:p>
          <a:p>
            <a:pPr>
              <a:lnSpc>
                <a:spcPct val="80000"/>
              </a:lnSpc>
              <a:spcBef>
                <a:spcPct val="0"/>
              </a:spcBef>
            </a:pPr>
            <a:r>
              <a:rPr lang="en-US" altLang="en-US" sz="1000"/>
              <a:t>1998. We also obtained prescribing levels for general practitioners in England from February 1997 until January 1999. </a:t>
            </a:r>
          </a:p>
          <a:p>
            <a:pPr>
              <a:lnSpc>
                <a:spcPct val="80000"/>
              </a:lnSpc>
              <a:spcBef>
                <a:spcPct val="0"/>
              </a:spcBef>
            </a:pPr>
            <a:r>
              <a:rPr lang="en-US" altLang="en-US" sz="1000"/>
              <a:t>This seasonal variation in prescribing cannot be explained by metropathia haemorrhagica or menorrhagia. </a:t>
            </a:r>
          </a:p>
          <a:p>
            <a:pPr>
              <a:lnSpc>
                <a:spcPct val="80000"/>
              </a:lnSpc>
              <a:spcBef>
                <a:spcPct val="0"/>
              </a:spcBef>
            </a:pPr>
            <a:r>
              <a:rPr lang="en-US" altLang="en-US" sz="1000"/>
              <a:t>The significant reduction in the minimums of the prescribing values suggest that Oxfordshire general practitioners may </a:t>
            </a:r>
          </a:p>
          <a:p>
            <a:pPr>
              <a:lnSpc>
                <a:spcPct val="80000"/>
              </a:lnSpc>
              <a:spcBef>
                <a:spcPct val="0"/>
              </a:spcBef>
            </a:pPr>
            <a:r>
              <a:rPr lang="en-US" altLang="en-US" sz="1000"/>
              <a:t>have changed their prescribing for menorrhagia. It seems most likely that the seasonal peaks in prescribing were due to </a:t>
            </a:r>
          </a:p>
          <a:p>
            <a:pPr>
              <a:lnSpc>
                <a:spcPct val="80000"/>
              </a:lnSpc>
              <a:spcBef>
                <a:spcPct val="0"/>
              </a:spcBef>
            </a:pPr>
            <a:r>
              <a:rPr lang="en-US" altLang="en-US" sz="1000"/>
              <a:t>patients wishing to delay menstruation during holidays, particularly summer holidays. We have no information about </a:t>
            </a:r>
          </a:p>
          <a:p>
            <a:pPr>
              <a:lnSpc>
                <a:spcPct val="80000"/>
              </a:lnSpc>
              <a:spcBef>
                <a:spcPct val="0"/>
              </a:spcBef>
            </a:pPr>
            <a:r>
              <a:rPr lang="en-US" altLang="en-US" sz="1000"/>
              <a:t>whether this prescribing was doctor or patient generated, whether it was the same patients who requested prescriptions </a:t>
            </a:r>
          </a:p>
          <a:p>
            <a:pPr>
              <a:lnSpc>
                <a:spcPct val="80000"/>
              </a:lnSpc>
              <a:spcBef>
                <a:spcPct val="0"/>
              </a:spcBef>
            </a:pPr>
            <a:r>
              <a:rPr lang="en-US" altLang="en-US" sz="1000"/>
              <a:t>each year, or whether this generated extra workload in consultations or the prescriptions were obtained as repeats. </a:t>
            </a:r>
          </a:p>
          <a:p>
            <a:pPr>
              <a:lnSpc>
                <a:spcPct val="80000"/>
              </a:lnSpc>
              <a:spcBef>
                <a:spcPct val="0"/>
              </a:spcBef>
            </a:pPr>
            <a:r>
              <a:rPr lang="en-US" altLang="en-US" sz="1000"/>
              <a:t>Since this prescribing pattern for norethisterone was replicated in the national data, the seasonal variation cannot be </a:t>
            </a:r>
          </a:p>
          <a:p>
            <a:pPr>
              <a:lnSpc>
                <a:spcPct val="80000"/>
              </a:lnSpc>
              <a:spcBef>
                <a:spcPct val="0"/>
              </a:spcBef>
            </a:pPr>
            <a:r>
              <a:rPr lang="en-US" altLang="en-US" sz="1000"/>
              <a:t>due to the relatively affluent and well informed population in Oxfordshire (which is in band 2 of the Jarman score based area </a:t>
            </a:r>
          </a:p>
          <a:p>
            <a:pPr>
              <a:lnSpc>
                <a:spcPct val="80000"/>
              </a:lnSpc>
              <a:spcBef>
                <a:spcPct val="0"/>
              </a:spcBef>
            </a:pPr>
            <a:r>
              <a:rPr lang="en-US" altLang="en-US" sz="1000"/>
              <a:t>classification of deprivation, where band 1 represents the most affluent of seven bands in total) or to the large student </a:t>
            </a:r>
          </a:p>
          <a:p>
            <a:pPr>
              <a:lnSpc>
                <a:spcPct val="80000"/>
              </a:lnSpc>
              <a:spcBef>
                <a:spcPct val="0"/>
              </a:spcBef>
            </a:pPr>
            <a:r>
              <a:rPr lang="en-US" altLang="en-US" sz="1000"/>
              <a:t>population of Oxfordshire (7.7% of the Oxfordshire population in the 1991 census, compared with the English average of 4.3%). </a:t>
            </a:r>
          </a:p>
          <a:p>
            <a:pPr>
              <a:lnSpc>
                <a:spcPct val="80000"/>
              </a:lnSpc>
              <a:spcBef>
                <a:spcPct val="0"/>
              </a:spcBef>
            </a:pPr>
            <a:r>
              <a:rPr lang="en-US" altLang="en-US" sz="1000"/>
              <a:t>If this seasonal prescribing is to delay periods during holidays this would make norethisterone a "lifestyle drug" that is, "a</a:t>
            </a:r>
          </a:p>
          <a:p>
            <a:pPr>
              <a:lnSpc>
                <a:spcPct val="80000"/>
              </a:lnSpc>
              <a:spcBef>
                <a:spcPct val="0"/>
              </a:spcBef>
            </a:pPr>
            <a:r>
              <a:rPr lang="en-US" altLang="en-US" sz="1000"/>
              <a:t> pharmaceutical product characterised as improving quality of life rather than alleviating or curing disease."4 Whether this</a:t>
            </a:r>
          </a:p>
          <a:p>
            <a:pPr>
              <a:lnSpc>
                <a:spcPct val="80000"/>
              </a:lnSpc>
              <a:spcBef>
                <a:spcPct val="0"/>
              </a:spcBef>
            </a:pPr>
            <a:r>
              <a:rPr lang="en-US" altLang="en-US" sz="1000"/>
              <a:t> lifestyle or convenience prescribing is appropriate for the NHS is open for debate. Fortunately, norethisterone is a cheap </a:t>
            </a:r>
          </a:p>
          <a:p>
            <a:pPr>
              <a:lnSpc>
                <a:spcPct val="80000"/>
              </a:lnSpc>
              <a:spcBef>
                <a:spcPct val="0"/>
              </a:spcBef>
            </a:pPr>
            <a:r>
              <a:rPr lang="en-US" altLang="en-US" sz="1000"/>
              <a:t>drug at £7.20/100 5mg tablets5 (unlike sildenafil), has few side effects and most patients who take it are likely to be</a:t>
            </a:r>
          </a:p>
          <a:p>
            <a:pPr>
              <a:lnSpc>
                <a:spcPct val="80000"/>
              </a:lnSpc>
              <a:spcBef>
                <a:spcPct val="0"/>
              </a:spcBef>
            </a:pPr>
            <a:r>
              <a:rPr lang="en-US" altLang="en-US" sz="1000"/>
              <a:t> paying prescription costs. </a:t>
            </a:r>
            <a:br>
              <a:rPr lang="en-US" altLang="en-US" sz="1000"/>
            </a:br>
            <a:r>
              <a:rPr lang="en-US" altLang="en-US" sz="1000"/>
              <a:t/>
            </a:r>
            <a:br>
              <a:rPr lang="en-US" altLang="en-US" sz="1000"/>
            </a:br>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(Read slide)</a:t>
            </a:r>
          </a:p>
          <a:p>
            <a:pPr>
              <a:lnSpc>
                <a:spcPct val="90000"/>
              </a:lnSpc>
            </a:pPr>
            <a:endParaRPr lang="en-US" altLang="en-US" b="1" dirty="0" smtClean="0"/>
          </a:p>
          <a:p>
            <a:pPr>
              <a:lnSpc>
                <a:spcPct val="90000"/>
              </a:lnSpc>
            </a:pPr>
            <a:r>
              <a:rPr lang="en-US" altLang="en-US" b="1" dirty="0" smtClean="0"/>
              <a:t>The following STDs are caused by bacteria:</a:t>
            </a:r>
          </a:p>
          <a:p>
            <a:pPr>
              <a:lnSpc>
                <a:spcPct val="90000"/>
              </a:lnSpc>
            </a:pPr>
            <a:endParaRPr lang="en-US" altLang="en-US" b="1" dirty="0" smtClean="0"/>
          </a:p>
          <a:p>
            <a:pPr>
              <a:lnSpc>
                <a:spcPct val="90000"/>
              </a:lnSpc>
            </a:pPr>
            <a:r>
              <a:rPr lang="en-US" altLang="en-US" b="1" dirty="0" smtClean="0"/>
              <a:t>Chlamydia</a:t>
            </a:r>
            <a:endParaRPr lang="en-US" altLang="en-US" dirty="0" smtClean="0"/>
          </a:p>
          <a:p>
            <a:pPr>
              <a:lnSpc>
                <a:spcPct val="90000"/>
              </a:lnSpc>
            </a:pPr>
            <a:r>
              <a:rPr lang="en-US" altLang="en-US" dirty="0" smtClean="0"/>
              <a:t> </a:t>
            </a:r>
          </a:p>
          <a:p>
            <a:pPr>
              <a:lnSpc>
                <a:spcPct val="90000"/>
              </a:lnSpc>
            </a:pPr>
            <a:r>
              <a:rPr lang="en-US" altLang="en-US" dirty="0" smtClean="0"/>
              <a:t>If chlamydia is present, pain when passing urine and discharge from the penis or vagina are common.</a:t>
            </a:r>
          </a:p>
          <a:p>
            <a:pPr>
              <a:lnSpc>
                <a:spcPct val="90000"/>
              </a:lnSpc>
            </a:pPr>
            <a:r>
              <a:rPr lang="en-US" altLang="en-US" b="1" dirty="0" smtClean="0"/>
              <a:t> </a:t>
            </a:r>
            <a:endParaRPr lang="en-US" altLang="en-US" dirty="0" smtClean="0"/>
          </a:p>
          <a:p>
            <a:pPr>
              <a:lnSpc>
                <a:spcPct val="90000"/>
              </a:lnSpc>
            </a:pPr>
            <a:r>
              <a:rPr lang="en-US" altLang="en-US" b="1" dirty="0" smtClean="0"/>
              <a:t>Syphilis</a:t>
            </a:r>
            <a:endParaRPr lang="en-US" altLang="en-US" dirty="0" smtClean="0"/>
          </a:p>
          <a:p>
            <a:pPr>
              <a:lnSpc>
                <a:spcPct val="90000"/>
              </a:lnSpc>
            </a:pPr>
            <a:r>
              <a:rPr lang="en-US" altLang="en-US" b="1" dirty="0" smtClean="0"/>
              <a:t> </a:t>
            </a:r>
            <a:endParaRPr lang="en-US" altLang="en-US" dirty="0" smtClean="0"/>
          </a:p>
          <a:p>
            <a:pPr>
              <a:lnSpc>
                <a:spcPct val="90000"/>
              </a:lnSpc>
            </a:pPr>
            <a:r>
              <a:rPr lang="en-US" altLang="en-US" dirty="0" smtClean="0"/>
              <a:t>These bacteria may enter the mouth, penis or vagina during sexual activity, and spread. Initially it stays as a </a:t>
            </a:r>
            <a:r>
              <a:rPr lang="en-US" altLang="en-US" dirty="0" err="1" smtClean="0"/>
              <a:t>sore,then</a:t>
            </a:r>
            <a:r>
              <a:rPr lang="en-US" altLang="en-US" dirty="0" smtClean="0"/>
              <a:t> invades the body-reaching the liver/brain.</a:t>
            </a:r>
          </a:p>
          <a:p>
            <a:pPr>
              <a:lnSpc>
                <a:spcPct val="90000"/>
              </a:lnSpc>
            </a:pPr>
            <a:r>
              <a:rPr lang="en-US" altLang="en-US" b="1" dirty="0" smtClean="0"/>
              <a:t> </a:t>
            </a:r>
            <a:endParaRPr lang="en-US" altLang="en-US" dirty="0" smtClean="0"/>
          </a:p>
          <a:p>
            <a:pPr>
              <a:lnSpc>
                <a:spcPct val="90000"/>
              </a:lnSpc>
            </a:pPr>
            <a:r>
              <a:rPr lang="en-US" altLang="en-US" b="1" dirty="0" smtClean="0"/>
              <a:t>Gonorrhea</a:t>
            </a:r>
            <a:endParaRPr lang="en-US" altLang="en-US" dirty="0" smtClean="0"/>
          </a:p>
          <a:p>
            <a:pPr>
              <a:lnSpc>
                <a:spcPct val="90000"/>
              </a:lnSpc>
            </a:pPr>
            <a:r>
              <a:rPr lang="en-US" altLang="en-US" b="1" dirty="0" smtClean="0"/>
              <a:t> </a:t>
            </a:r>
            <a:endParaRPr lang="en-US" altLang="en-US" dirty="0" smtClean="0"/>
          </a:p>
          <a:p>
            <a:pPr>
              <a:lnSpc>
                <a:spcPct val="90000"/>
              </a:lnSpc>
            </a:pPr>
            <a:r>
              <a:rPr lang="en-US" altLang="en-US" dirty="0" smtClean="0"/>
              <a:t>These bacteria may invade the penis and vagina during intercourse. Pain when passing urine or discharge from the vagina or penis is also common.</a:t>
            </a:r>
          </a:p>
          <a:p>
            <a:pPr>
              <a:lnSpc>
                <a:spcPct val="90000"/>
              </a:lnSpc>
            </a:pPr>
            <a:r>
              <a:rPr lang="en-US" altLang="en-US" dirty="0" smtClean="0"/>
              <a:t>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9919" indent="-296123" eaLnBrk="0" hangingPunct="0">
              <a:defRPr>
                <a:solidFill>
                  <a:schemeClr val="tx1"/>
                </a:solidFill>
                <a:latin typeface="Arial" charset="0"/>
                <a:cs typeface="Arial" charset="0"/>
              </a:defRPr>
            </a:lvl2pPr>
            <a:lvl3pPr marL="1184491" indent="-236898" eaLnBrk="0" hangingPunct="0">
              <a:defRPr>
                <a:solidFill>
                  <a:schemeClr val="tx1"/>
                </a:solidFill>
                <a:latin typeface="Arial" charset="0"/>
                <a:cs typeface="Arial" charset="0"/>
              </a:defRPr>
            </a:lvl3pPr>
            <a:lvl4pPr marL="1658287" indent="-236898" eaLnBrk="0" hangingPunct="0">
              <a:defRPr>
                <a:solidFill>
                  <a:schemeClr val="tx1"/>
                </a:solidFill>
                <a:latin typeface="Arial" charset="0"/>
                <a:cs typeface="Arial" charset="0"/>
              </a:defRPr>
            </a:lvl4pPr>
            <a:lvl5pPr marL="2132084" indent="-236898" eaLnBrk="0" hangingPunct="0">
              <a:defRPr>
                <a:solidFill>
                  <a:schemeClr val="tx1"/>
                </a:solidFill>
                <a:latin typeface="Arial" charset="0"/>
                <a:cs typeface="Arial" charset="0"/>
              </a:defRPr>
            </a:lvl5pPr>
            <a:lvl6pPr marL="2605880" indent="-236898" eaLnBrk="0" fontAlgn="base" hangingPunct="0">
              <a:spcBef>
                <a:spcPct val="0"/>
              </a:spcBef>
              <a:spcAft>
                <a:spcPct val="0"/>
              </a:spcAft>
              <a:defRPr>
                <a:solidFill>
                  <a:schemeClr val="tx1"/>
                </a:solidFill>
                <a:latin typeface="Arial" charset="0"/>
                <a:cs typeface="Arial" charset="0"/>
              </a:defRPr>
            </a:lvl6pPr>
            <a:lvl7pPr marL="3079676" indent="-236898" eaLnBrk="0" fontAlgn="base" hangingPunct="0">
              <a:spcBef>
                <a:spcPct val="0"/>
              </a:spcBef>
              <a:spcAft>
                <a:spcPct val="0"/>
              </a:spcAft>
              <a:defRPr>
                <a:solidFill>
                  <a:schemeClr val="tx1"/>
                </a:solidFill>
                <a:latin typeface="Arial" charset="0"/>
                <a:cs typeface="Arial" charset="0"/>
              </a:defRPr>
            </a:lvl7pPr>
            <a:lvl8pPr marL="3553473" indent="-236898" eaLnBrk="0" fontAlgn="base" hangingPunct="0">
              <a:spcBef>
                <a:spcPct val="0"/>
              </a:spcBef>
              <a:spcAft>
                <a:spcPct val="0"/>
              </a:spcAft>
              <a:defRPr>
                <a:solidFill>
                  <a:schemeClr val="tx1"/>
                </a:solidFill>
                <a:latin typeface="Arial" charset="0"/>
                <a:cs typeface="Arial" charset="0"/>
              </a:defRPr>
            </a:lvl8pPr>
            <a:lvl9pPr marL="4027269" indent="-236898" eaLnBrk="0" fontAlgn="base" hangingPunct="0">
              <a:spcBef>
                <a:spcPct val="0"/>
              </a:spcBef>
              <a:spcAft>
                <a:spcPct val="0"/>
              </a:spcAft>
              <a:defRPr>
                <a:solidFill>
                  <a:schemeClr val="tx1"/>
                </a:solidFill>
                <a:latin typeface="Arial" charset="0"/>
                <a:cs typeface="Arial" charset="0"/>
              </a:defRPr>
            </a:lvl9pPr>
          </a:lstStyle>
          <a:p>
            <a:pPr eaLnBrk="1" hangingPunct="1"/>
            <a:fld id="{E4772473-E98F-4EE5-850B-30AED1B93202}" type="slidenum">
              <a:rPr lang="en-US" altLang="en-US">
                <a:latin typeface="Calibri" pitchFamily="34" charset="0"/>
              </a:rPr>
              <a:pPr eaLnBrk="1" hangingPunct="1"/>
              <a:t>15</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74</a:t>
            </a:fld>
            <a:endParaRPr lang="nl-NL">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75</a:t>
            </a:fld>
            <a:endParaRPr lang="nl-NL">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77</a:t>
            </a:fld>
            <a:endParaRPr lang="nl-NL">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78</a:t>
            </a:fld>
            <a:endParaRPr lang="nl-NL">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79</a:t>
            </a:fld>
            <a:endParaRPr lang="nl-NL">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80</a:t>
            </a:fld>
            <a:endParaRPr lang="nl-NL"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D8BBA5D-A6E2-4544-BBC4-AECE33E76FF8}" type="slidenum">
              <a:rPr lang="nl-NL" smtClean="0">
                <a:solidFill>
                  <a:prstClr val="black"/>
                </a:solidFill>
              </a:rPr>
              <a:pPr/>
              <a:t>81</a:t>
            </a:fld>
            <a:endParaRPr lang="nl-NL">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(Read slide)</a:t>
            </a:r>
          </a:p>
          <a:p>
            <a:pPr>
              <a:lnSpc>
                <a:spcPct val="90000"/>
              </a:lnSpc>
            </a:pPr>
            <a:endParaRPr lang="en-US" altLang="en-US" b="1" dirty="0" smtClean="0"/>
          </a:p>
          <a:p>
            <a:pPr>
              <a:lnSpc>
                <a:spcPct val="90000"/>
              </a:lnSpc>
            </a:pPr>
            <a:r>
              <a:rPr lang="en-US" altLang="en-US" b="1" dirty="0" smtClean="0"/>
              <a:t>The following STDs are caused by a virus:</a:t>
            </a:r>
          </a:p>
          <a:p>
            <a:pPr>
              <a:lnSpc>
                <a:spcPct val="90000"/>
              </a:lnSpc>
            </a:pPr>
            <a:endParaRPr lang="en-US" altLang="en-US" dirty="0" smtClean="0"/>
          </a:p>
          <a:p>
            <a:pPr>
              <a:lnSpc>
                <a:spcPct val="90000"/>
              </a:lnSpc>
            </a:pPr>
            <a:r>
              <a:rPr lang="en-US" altLang="en-US" b="1" dirty="0" smtClean="0"/>
              <a:t>Genital warts</a:t>
            </a:r>
            <a:endParaRPr lang="en-US" altLang="en-US" dirty="0" smtClean="0"/>
          </a:p>
          <a:p>
            <a:pPr>
              <a:lnSpc>
                <a:spcPct val="90000"/>
              </a:lnSpc>
            </a:pPr>
            <a:r>
              <a:rPr lang="en-US" altLang="en-US" b="1" dirty="0" smtClean="0"/>
              <a:t> </a:t>
            </a:r>
            <a:endParaRPr lang="en-US" altLang="en-US" dirty="0" smtClean="0"/>
          </a:p>
          <a:p>
            <a:pPr>
              <a:lnSpc>
                <a:spcPct val="90000"/>
              </a:lnSpc>
            </a:pPr>
            <a:r>
              <a:rPr lang="en-US" altLang="en-US" dirty="0" smtClean="0"/>
              <a:t>The virus is transmitted through skin to skin contact. A common infection, genital warts appear as pink, soft bumps or rough irregular swellings on the genital skin. </a:t>
            </a:r>
          </a:p>
          <a:p>
            <a:pPr>
              <a:lnSpc>
                <a:spcPct val="90000"/>
              </a:lnSpc>
            </a:pPr>
            <a:r>
              <a:rPr lang="en-US" altLang="en-US" dirty="0" smtClean="0"/>
              <a:t> </a:t>
            </a:r>
          </a:p>
          <a:p>
            <a:pPr>
              <a:lnSpc>
                <a:spcPct val="90000"/>
              </a:lnSpc>
            </a:pPr>
            <a:r>
              <a:rPr lang="en-US" altLang="en-US" b="1" dirty="0" smtClean="0"/>
              <a:t>Acquired Immune Deficiency Syndrome (HIV- AIDS)</a:t>
            </a:r>
            <a:endParaRPr lang="en-US" altLang="en-US" dirty="0" smtClean="0"/>
          </a:p>
          <a:p>
            <a:pPr>
              <a:lnSpc>
                <a:spcPct val="90000"/>
              </a:lnSpc>
            </a:pPr>
            <a:r>
              <a:rPr lang="en-US" altLang="en-US" dirty="0" smtClean="0"/>
              <a:t> </a:t>
            </a:r>
          </a:p>
          <a:p>
            <a:pPr>
              <a:lnSpc>
                <a:spcPct val="90000"/>
              </a:lnSpc>
            </a:pPr>
            <a:r>
              <a:rPr lang="en-US" altLang="en-US" dirty="0" smtClean="0"/>
              <a:t>AIDS can be a fatal infection caused by the Human Immunodeficiency Virus (HIV). The immune system becomes impaired and the body cannot protect itself even from common infections like the flu. People with AIDS can get severely sick from otherwise minor infections. </a:t>
            </a:r>
          </a:p>
          <a:p>
            <a:pPr>
              <a:lnSpc>
                <a:spcPct val="90000"/>
              </a:lnSpc>
            </a:pPr>
            <a:endParaRPr lang="en-US" altLang="en-US" dirty="0" smtClean="0"/>
          </a:p>
          <a:p>
            <a:pPr>
              <a:lnSpc>
                <a:spcPct val="90000"/>
              </a:lnSpc>
            </a:pPr>
            <a:r>
              <a:rPr lang="en-US" altLang="en-US" b="1" dirty="0" smtClean="0"/>
              <a:t> </a:t>
            </a:r>
            <a:endParaRPr lang="en-US" altLang="en-US" dirty="0" smtClean="0"/>
          </a:p>
          <a:p>
            <a:pPr>
              <a:lnSpc>
                <a:spcPct val="90000"/>
              </a:lnSpc>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9919" indent="-296123" eaLnBrk="0" hangingPunct="0">
              <a:defRPr>
                <a:solidFill>
                  <a:schemeClr val="tx1"/>
                </a:solidFill>
                <a:latin typeface="Arial" charset="0"/>
                <a:cs typeface="Arial" charset="0"/>
              </a:defRPr>
            </a:lvl2pPr>
            <a:lvl3pPr marL="1184491" indent="-236898" eaLnBrk="0" hangingPunct="0">
              <a:defRPr>
                <a:solidFill>
                  <a:schemeClr val="tx1"/>
                </a:solidFill>
                <a:latin typeface="Arial" charset="0"/>
                <a:cs typeface="Arial" charset="0"/>
              </a:defRPr>
            </a:lvl3pPr>
            <a:lvl4pPr marL="1658287" indent="-236898" eaLnBrk="0" hangingPunct="0">
              <a:defRPr>
                <a:solidFill>
                  <a:schemeClr val="tx1"/>
                </a:solidFill>
                <a:latin typeface="Arial" charset="0"/>
                <a:cs typeface="Arial" charset="0"/>
              </a:defRPr>
            </a:lvl4pPr>
            <a:lvl5pPr marL="2132084" indent="-236898" eaLnBrk="0" hangingPunct="0">
              <a:defRPr>
                <a:solidFill>
                  <a:schemeClr val="tx1"/>
                </a:solidFill>
                <a:latin typeface="Arial" charset="0"/>
                <a:cs typeface="Arial" charset="0"/>
              </a:defRPr>
            </a:lvl5pPr>
            <a:lvl6pPr marL="2605880" indent="-236898" eaLnBrk="0" fontAlgn="base" hangingPunct="0">
              <a:spcBef>
                <a:spcPct val="0"/>
              </a:spcBef>
              <a:spcAft>
                <a:spcPct val="0"/>
              </a:spcAft>
              <a:defRPr>
                <a:solidFill>
                  <a:schemeClr val="tx1"/>
                </a:solidFill>
                <a:latin typeface="Arial" charset="0"/>
                <a:cs typeface="Arial" charset="0"/>
              </a:defRPr>
            </a:lvl6pPr>
            <a:lvl7pPr marL="3079676" indent="-236898" eaLnBrk="0" fontAlgn="base" hangingPunct="0">
              <a:spcBef>
                <a:spcPct val="0"/>
              </a:spcBef>
              <a:spcAft>
                <a:spcPct val="0"/>
              </a:spcAft>
              <a:defRPr>
                <a:solidFill>
                  <a:schemeClr val="tx1"/>
                </a:solidFill>
                <a:latin typeface="Arial" charset="0"/>
                <a:cs typeface="Arial" charset="0"/>
              </a:defRPr>
            </a:lvl7pPr>
            <a:lvl8pPr marL="3553473" indent="-236898" eaLnBrk="0" fontAlgn="base" hangingPunct="0">
              <a:spcBef>
                <a:spcPct val="0"/>
              </a:spcBef>
              <a:spcAft>
                <a:spcPct val="0"/>
              </a:spcAft>
              <a:defRPr>
                <a:solidFill>
                  <a:schemeClr val="tx1"/>
                </a:solidFill>
                <a:latin typeface="Arial" charset="0"/>
                <a:cs typeface="Arial" charset="0"/>
              </a:defRPr>
            </a:lvl8pPr>
            <a:lvl9pPr marL="4027269" indent="-236898" eaLnBrk="0" fontAlgn="base" hangingPunct="0">
              <a:spcBef>
                <a:spcPct val="0"/>
              </a:spcBef>
              <a:spcAft>
                <a:spcPct val="0"/>
              </a:spcAft>
              <a:defRPr>
                <a:solidFill>
                  <a:schemeClr val="tx1"/>
                </a:solidFill>
                <a:latin typeface="Arial" charset="0"/>
                <a:cs typeface="Arial" charset="0"/>
              </a:defRPr>
            </a:lvl9pPr>
          </a:lstStyle>
          <a:p>
            <a:pPr eaLnBrk="1" hangingPunct="1"/>
            <a:fld id="{E4772473-E98F-4EE5-850B-30AED1B93202}" type="slidenum">
              <a:rPr lang="en-US" altLang="en-US">
                <a:latin typeface="Calibri" pitchFamily="34" charset="0"/>
              </a:rPr>
              <a:pPr eaLnBrk="1" hangingPunct="1"/>
              <a:t>16</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slide)</a:t>
            </a:r>
          </a:p>
          <a:p>
            <a:r>
              <a:rPr lang="en-US" altLang="en-US" dirty="0" smtClean="0"/>
              <a:t>If you have any of these symptoms, you must see a doctor immediately.</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9919" indent="-296123" eaLnBrk="0" hangingPunct="0">
              <a:defRPr>
                <a:solidFill>
                  <a:schemeClr val="tx1"/>
                </a:solidFill>
                <a:latin typeface="Arial" charset="0"/>
                <a:cs typeface="Arial" charset="0"/>
              </a:defRPr>
            </a:lvl2pPr>
            <a:lvl3pPr marL="1184491" indent="-236898" eaLnBrk="0" hangingPunct="0">
              <a:defRPr>
                <a:solidFill>
                  <a:schemeClr val="tx1"/>
                </a:solidFill>
                <a:latin typeface="Arial" charset="0"/>
                <a:cs typeface="Arial" charset="0"/>
              </a:defRPr>
            </a:lvl3pPr>
            <a:lvl4pPr marL="1658287" indent="-236898" eaLnBrk="0" hangingPunct="0">
              <a:defRPr>
                <a:solidFill>
                  <a:schemeClr val="tx1"/>
                </a:solidFill>
                <a:latin typeface="Arial" charset="0"/>
                <a:cs typeface="Arial" charset="0"/>
              </a:defRPr>
            </a:lvl4pPr>
            <a:lvl5pPr marL="2132084" indent="-236898" eaLnBrk="0" hangingPunct="0">
              <a:defRPr>
                <a:solidFill>
                  <a:schemeClr val="tx1"/>
                </a:solidFill>
                <a:latin typeface="Arial" charset="0"/>
                <a:cs typeface="Arial" charset="0"/>
              </a:defRPr>
            </a:lvl5pPr>
            <a:lvl6pPr marL="2605880" indent="-236898" eaLnBrk="0" fontAlgn="base" hangingPunct="0">
              <a:spcBef>
                <a:spcPct val="0"/>
              </a:spcBef>
              <a:spcAft>
                <a:spcPct val="0"/>
              </a:spcAft>
              <a:defRPr>
                <a:solidFill>
                  <a:schemeClr val="tx1"/>
                </a:solidFill>
                <a:latin typeface="Arial" charset="0"/>
                <a:cs typeface="Arial" charset="0"/>
              </a:defRPr>
            </a:lvl6pPr>
            <a:lvl7pPr marL="3079676" indent="-236898" eaLnBrk="0" fontAlgn="base" hangingPunct="0">
              <a:spcBef>
                <a:spcPct val="0"/>
              </a:spcBef>
              <a:spcAft>
                <a:spcPct val="0"/>
              </a:spcAft>
              <a:defRPr>
                <a:solidFill>
                  <a:schemeClr val="tx1"/>
                </a:solidFill>
                <a:latin typeface="Arial" charset="0"/>
                <a:cs typeface="Arial" charset="0"/>
              </a:defRPr>
            </a:lvl7pPr>
            <a:lvl8pPr marL="3553473" indent="-236898" eaLnBrk="0" fontAlgn="base" hangingPunct="0">
              <a:spcBef>
                <a:spcPct val="0"/>
              </a:spcBef>
              <a:spcAft>
                <a:spcPct val="0"/>
              </a:spcAft>
              <a:defRPr>
                <a:solidFill>
                  <a:schemeClr val="tx1"/>
                </a:solidFill>
                <a:latin typeface="Arial" charset="0"/>
                <a:cs typeface="Arial" charset="0"/>
              </a:defRPr>
            </a:lvl8pPr>
            <a:lvl9pPr marL="4027269" indent="-236898" eaLnBrk="0" fontAlgn="base" hangingPunct="0">
              <a:spcBef>
                <a:spcPct val="0"/>
              </a:spcBef>
              <a:spcAft>
                <a:spcPct val="0"/>
              </a:spcAft>
              <a:defRPr>
                <a:solidFill>
                  <a:schemeClr val="tx1"/>
                </a:solidFill>
                <a:latin typeface="Arial" charset="0"/>
                <a:cs typeface="Arial" charset="0"/>
              </a:defRPr>
            </a:lvl9pPr>
          </a:lstStyle>
          <a:p>
            <a:pPr eaLnBrk="1" hangingPunct="1"/>
            <a:fld id="{4233C53F-F54F-45A4-94C2-80477E46AE73}" type="slidenum">
              <a:rPr lang="en-US" altLang="en-US">
                <a:latin typeface="Calibri" pitchFamily="34" charset="0"/>
              </a:rPr>
              <a:pPr eaLnBrk="1" hangingPunct="1"/>
              <a:t>17</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(Read slide)</a:t>
            </a:r>
          </a:p>
          <a:p>
            <a:endParaRPr lang="en-US" altLang="en-US" smtClean="0"/>
          </a:p>
          <a:p>
            <a:pPr algn="just"/>
            <a:r>
              <a:rPr lang="en-US" altLang="en-US" b="1" smtClean="0"/>
              <a:t>Abstinence or “no sex” </a:t>
            </a:r>
            <a:r>
              <a:rPr lang="en-US" altLang="en-US" smtClean="0"/>
              <a:t>is still the best and most effective way to prevent STDs and unplanned pregnancy. Condoms are not 100 per cent effective in preventing unplanned pregnancies. Condoms will decrease risk of STDs, </a:t>
            </a:r>
            <a:r>
              <a:rPr lang="en-US" altLang="en-US" b="1" smtClean="0"/>
              <a:t>not the pill. </a:t>
            </a:r>
          </a:p>
          <a:p>
            <a:pPr algn="just"/>
            <a:r>
              <a:rPr lang="en-US" altLang="en-US" smtClean="0"/>
              <a:t> </a:t>
            </a:r>
          </a:p>
          <a:p>
            <a:pPr algn="just"/>
            <a:r>
              <a:rPr lang="en-US" altLang="en-US" smtClean="0"/>
              <a:t>Young people need to understand that they are expected to be responsible for their actions. Young girls have the the right to insist that their partners use condoms during sex. Young boys should respect their partner’s decision. Good communication and mutual respect are important in relationships. </a:t>
            </a:r>
          </a:p>
          <a:p>
            <a:r>
              <a:rPr lang="en-US" altLang="en-US" smtClean="0"/>
              <a:t> </a:t>
            </a:r>
          </a:p>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9919" indent="-296123" eaLnBrk="0" hangingPunct="0">
              <a:defRPr>
                <a:solidFill>
                  <a:schemeClr val="tx1"/>
                </a:solidFill>
                <a:latin typeface="Arial" charset="0"/>
                <a:cs typeface="Arial" charset="0"/>
              </a:defRPr>
            </a:lvl2pPr>
            <a:lvl3pPr marL="1184491" indent="-236898" eaLnBrk="0" hangingPunct="0">
              <a:defRPr>
                <a:solidFill>
                  <a:schemeClr val="tx1"/>
                </a:solidFill>
                <a:latin typeface="Arial" charset="0"/>
                <a:cs typeface="Arial" charset="0"/>
              </a:defRPr>
            </a:lvl3pPr>
            <a:lvl4pPr marL="1658287" indent="-236898" eaLnBrk="0" hangingPunct="0">
              <a:defRPr>
                <a:solidFill>
                  <a:schemeClr val="tx1"/>
                </a:solidFill>
                <a:latin typeface="Arial" charset="0"/>
                <a:cs typeface="Arial" charset="0"/>
              </a:defRPr>
            </a:lvl4pPr>
            <a:lvl5pPr marL="2132084" indent="-236898" eaLnBrk="0" hangingPunct="0">
              <a:defRPr>
                <a:solidFill>
                  <a:schemeClr val="tx1"/>
                </a:solidFill>
                <a:latin typeface="Arial" charset="0"/>
                <a:cs typeface="Arial" charset="0"/>
              </a:defRPr>
            </a:lvl5pPr>
            <a:lvl6pPr marL="2605880" indent="-236898" eaLnBrk="0" fontAlgn="base" hangingPunct="0">
              <a:spcBef>
                <a:spcPct val="0"/>
              </a:spcBef>
              <a:spcAft>
                <a:spcPct val="0"/>
              </a:spcAft>
              <a:defRPr>
                <a:solidFill>
                  <a:schemeClr val="tx1"/>
                </a:solidFill>
                <a:latin typeface="Arial" charset="0"/>
                <a:cs typeface="Arial" charset="0"/>
              </a:defRPr>
            </a:lvl6pPr>
            <a:lvl7pPr marL="3079676" indent="-236898" eaLnBrk="0" fontAlgn="base" hangingPunct="0">
              <a:spcBef>
                <a:spcPct val="0"/>
              </a:spcBef>
              <a:spcAft>
                <a:spcPct val="0"/>
              </a:spcAft>
              <a:defRPr>
                <a:solidFill>
                  <a:schemeClr val="tx1"/>
                </a:solidFill>
                <a:latin typeface="Arial" charset="0"/>
                <a:cs typeface="Arial" charset="0"/>
              </a:defRPr>
            </a:lvl7pPr>
            <a:lvl8pPr marL="3553473" indent="-236898" eaLnBrk="0" fontAlgn="base" hangingPunct="0">
              <a:spcBef>
                <a:spcPct val="0"/>
              </a:spcBef>
              <a:spcAft>
                <a:spcPct val="0"/>
              </a:spcAft>
              <a:defRPr>
                <a:solidFill>
                  <a:schemeClr val="tx1"/>
                </a:solidFill>
                <a:latin typeface="Arial" charset="0"/>
                <a:cs typeface="Arial" charset="0"/>
              </a:defRPr>
            </a:lvl8pPr>
            <a:lvl9pPr marL="4027269" indent="-236898" eaLnBrk="0" fontAlgn="base" hangingPunct="0">
              <a:spcBef>
                <a:spcPct val="0"/>
              </a:spcBef>
              <a:spcAft>
                <a:spcPct val="0"/>
              </a:spcAft>
              <a:defRPr>
                <a:solidFill>
                  <a:schemeClr val="tx1"/>
                </a:solidFill>
                <a:latin typeface="Arial" charset="0"/>
                <a:cs typeface="Arial" charset="0"/>
              </a:defRPr>
            </a:lvl9pPr>
          </a:lstStyle>
          <a:p>
            <a:pPr eaLnBrk="1" hangingPunct="1"/>
            <a:fld id="{703B93B8-6B09-4309-8411-58FB0832E004}" type="slidenum">
              <a:rPr lang="en-US" altLang="en-US">
                <a:latin typeface="Calibri" pitchFamily="34" charset="0"/>
              </a:rPr>
              <a:pPr eaLnBrk="1" hangingPunct="1"/>
              <a:t>18</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xfrm>
            <a:off x="4019650" y="9722883"/>
            <a:ext cx="3078008" cy="509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ADFDD665-8330-48DB-820A-681A60AB6BDE}" type="slidenum">
              <a:rPr lang="en-GB" altLang="en-US">
                <a:solidFill>
                  <a:prstClr val="black"/>
                </a:solidFill>
                <a:ea typeface="MS PGothic" pitchFamily="34" charset="-128"/>
              </a:rPr>
              <a:pPr eaLnBrk="1" hangingPunct="1">
                <a:spcBef>
                  <a:spcPct val="0"/>
                </a:spcBef>
              </a:pPr>
              <a:t>20</a:t>
            </a:fld>
            <a:endParaRPr lang="en-GB" altLang="en-US">
              <a:solidFill>
                <a:prstClr val="black"/>
              </a:solidFill>
              <a:ea typeface="MS PGothic" pitchFamily="34" charset="-128"/>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i="1" smtClean="0">
                <a:latin typeface="Arial" charset="0"/>
                <a:ea typeface="MS PGothic" pitchFamily="34" charset="-128"/>
                <a:cs typeface="Arial Unicode MS" pitchFamily="34" charset="-128"/>
              </a:rPr>
              <a:t>At the end of this section you will be able to:</a:t>
            </a:r>
          </a:p>
          <a:p>
            <a:pPr eaLnBrk="1" hangingPunct="1"/>
            <a:endParaRPr lang="en-GB" altLang="en-US" b="1" i="1" smtClean="0">
              <a:latin typeface="Arial" charset="0"/>
              <a:ea typeface="MS PGothic" pitchFamily="34" charset="-128"/>
              <a:cs typeface="Arial Unicode MS" pitchFamily="34" charset="-128"/>
            </a:endParaRPr>
          </a:p>
          <a:p>
            <a:pPr eaLnBrk="1" hangingPunct="1">
              <a:spcAft>
                <a:spcPct val="30000"/>
              </a:spcAft>
            </a:pPr>
            <a:r>
              <a:rPr lang="en-GB" altLang="en-US" smtClean="0">
                <a:latin typeface="Arial" charset="0"/>
                <a:ea typeface="MS PGothic" pitchFamily="34" charset="-128"/>
                <a:cs typeface="Arial Unicode MS" pitchFamily="34" charset="-128"/>
              </a:rPr>
              <a:t>Outline the physiological events taking place throughout the menstrual cycle.</a:t>
            </a:r>
          </a:p>
          <a:p>
            <a:pPr eaLnBrk="1" hangingPunct="1">
              <a:spcAft>
                <a:spcPct val="30000"/>
              </a:spcAft>
            </a:pPr>
            <a:endParaRPr lang="en-GB" altLang="en-US" smtClean="0">
              <a:latin typeface="Arial" charset="0"/>
              <a:ea typeface="MS PGothic" pitchFamily="34" charset="-128"/>
              <a:cs typeface="Arial Unicode MS" pitchFamily="34" charset="-128"/>
            </a:endParaRPr>
          </a:p>
          <a:p>
            <a:pPr eaLnBrk="1" hangingPunct="1"/>
            <a:r>
              <a:rPr lang="en-GB" altLang="en-US" smtClean="0">
                <a:latin typeface="Arial" charset="0"/>
                <a:ea typeface="MS PGothic" pitchFamily="34" charset="-128"/>
                <a:cs typeface="Arial Unicode MS" pitchFamily="34" charset="-128"/>
              </a:rPr>
              <a:t>Understand the mode of action of COCs.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xfrm>
            <a:off x="4019650" y="9722883"/>
            <a:ext cx="3078008" cy="509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ADFDD665-8330-48DB-820A-681A60AB6BDE}" type="slidenum">
              <a:rPr lang="en-GB" altLang="en-US">
                <a:solidFill>
                  <a:prstClr val="black"/>
                </a:solidFill>
                <a:ea typeface="MS PGothic" pitchFamily="34" charset="-128"/>
              </a:rPr>
              <a:pPr eaLnBrk="1" hangingPunct="1">
                <a:spcBef>
                  <a:spcPct val="0"/>
                </a:spcBef>
              </a:pPr>
              <a:t>21</a:t>
            </a:fld>
            <a:endParaRPr lang="en-GB" altLang="en-US">
              <a:solidFill>
                <a:prstClr val="black"/>
              </a:solidFill>
              <a:ea typeface="MS PGothic" pitchFamily="34" charset="-128"/>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18"/>
              </a:spcBef>
              <a:spcAft>
                <a:spcPts val="518"/>
              </a:spcAft>
              <a:defRPr/>
            </a:pPr>
            <a:r>
              <a:rPr lang="en-GB" dirty="0" smtClean="0">
                <a:latin typeface="Arial" pitchFamily="34" charset="0"/>
                <a:ea typeface="ＭＳ Ｐゴシック" pitchFamily="34" charset="-128"/>
              </a:rPr>
              <a:t>The </a:t>
            </a:r>
            <a:r>
              <a:rPr lang="en-GB" b="1" dirty="0" smtClean="0">
                <a:latin typeface="Arial" pitchFamily="34" charset="0"/>
                <a:ea typeface="ＭＳ Ｐゴシック" pitchFamily="34" charset="-128"/>
              </a:rPr>
              <a:t>function of the female reproduction system</a:t>
            </a:r>
            <a:r>
              <a:rPr lang="en-GB" dirty="0" smtClean="0">
                <a:latin typeface="Arial" pitchFamily="34" charset="0"/>
                <a:ea typeface="ＭＳ Ｐゴシック" pitchFamily="34" charset="-128"/>
              </a:rPr>
              <a:t> is to produce an egg,</a:t>
            </a:r>
          </a:p>
          <a:p>
            <a:pPr>
              <a:spcBef>
                <a:spcPts val="518"/>
              </a:spcBef>
              <a:spcAft>
                <a:spcPts val="518"/>
              </a:spcAft>
              <a:defRPr/>
            </a:pPr>
            <a:r>
              <a:rPr lang="en-GB" dirty="0" smtClean="0">
                <a:latin typeface="Arial" pitchFamily="34" charset="0"/>
                <a:ea typeface="ＭＳ Ｐゴシック" pitchFamily="34" charset="-128"/>
              </a:rPr>
              <a:t>to nurture it after it has been fertilised, </a:t>
            </a:r>
          </a:p>
          <a:p>
            <a:pPr>
              <a:spcBef>
                <a:spcPts val="518"/>
              </a:spcBef>
              <a:spcAft>
                <a:spcPts val="518"/>
              </a:spcAft>
              <a:defRPr/>
            </a:pPr>
            <a:r>
              <a:rPr lang="en-GB" dirty="0" smtClean="0">
                <a:latin typeface="Arial" pitchFamily="34" charset="0"/>
                <a:ea typeface="ＭＳ Ｐゴシック" pitchFamily="34" charset="-128"/>
              </a:rPr>
              <a:t>to protect it as it develops </a:t>
            </a:r>
          </a:p>
          <a:p>
            <a:pPr>
              <a:spcBef>
                <a:spcPts val="518"/>
              </a:spcBef>
              <a:spcAft>
                <a:spcPts val="518"/>
              </a:spcAft>
              <a:defRPr/>
            </a:pPr>
            <a:r>
              <a:rPr lang="en-GB" dirty="0" smtClean="0">
                <a:latin typeface="Arial" pitchFamily="34" charset="0"/>
                <a:ea typeface="ＭＳ Ｐゴシック" pitchFamily="34" charset="-128"/>
              </a:rPr>
              <a:t>and finally to deliver it as a mature living baby to the outside world. </a:t>
            </a:r>
          </a:p>
          <a:p>
            <a:pPr>
              <a:spcBef>
                <a:spcPts val="518"/>
              </a:spcBef>
              <a:spcAft>
                <a:spcPts val="518"/>
              </a:spcAft>
              <a:defRPr/>
            </a:pPr>
            <a:r>
              <a:rPr lang="en-GB" dirty="0" smtClean="0">
                <a:latin typeface="Arial" pitchFamily="34" charset="0"/>
                <a:ea typeface="ＭＳ Ｐゴシック" pitchFamily="34" charset="-128"/>
              </a:rPr>
              <a:t>The </a:t>
            </a:r>
            <a:r>
              <a:rPr lang="en-GB" b="1" dirty="0" smtClean="0">
                <a:latin typeface="Arial" pitchFamily="34" charset="0"/>
                <a:ea typeface="ＭＳ Ｐゴシック" pitchFamily="34" charset="-128"/>
              </a:rPr>
              <a:t>principal organs of the female reproductive tract</a:t>
            </a:r>
            <a:r>
              <a:rPr lang="en-GB" dirty="0" smtClean="0">
                <a:latin typeface="Arial" pitchFamily="34" charset="0"/>
                <a:ea typeface="ＭＳ Ｐゴシック" pitchFamily="34" charset="-128"/>
              </a:rPr>
              <a:t> are:</a:t>
            </a:r>
          </a:p>
          <a:p>
            <a:pPr>
              <a:spcBef>
                <a:spcPts val="518"/>
              </a:spcBef>
              <a:spcAft>
                <a:spcPts val="518"/>
              </a:spcAft>
              <a:defRPr/>
            </a:pPr>
            <a:r>
              <a:rPr lang="en-GB" b="1" i="1" dirty="0" smtClean="0">
                <a:latin typeface="Arial" pitchFamily="34" charset="0"/>
                <a:ea typeface="ＭＳ Ｐゴシック" pitchFamily="34" charset="-128"/>
              </a:rPr>
              <a:t>Click</a:t>
            </a:r>
          </a:p>
          <a:p>
            <a:pPr>
              <a:spcBef>
                <a:spcPts val="518"/>
              </a:spcBef>
              <a:spcAft>
                <a:spcPts val="518"/>
              </a:spcAft>
              <a:defRPr/>
            </a:pPr>
            <a:r>
              <a:rPr lang="en-GB" dirty="0" smtClean="0">
                <a:latin typeface="Arial" pitchFamily="34" charset="0"/>
                <a:ea typeface="ＭＳ Ｐゴシック" pitchFamily="34" charset="-128"/>
              </a:rPr>
              <a:t>The </a:t>
            </a:r>
            <a:r>
              <a:rPr lang="en-GB" b="1" dirty="0" smtClean="0">
                <a:latin typeface="Arial" pitchFamily="34" charset="0"/>
                <a:ea typeface="ＭＳ Ｐゴシック" pitchFamily="34" charset="-128"/>
              </a:rPr>
              <a:t>ovaries</a:t>
            </a:r>
            <a:r>
              <a:rPr lang="en-GB" dirty="0" smtClean="0">
                <a:latin typeface="Arial" pitchFamily="34" charset="0"/>
                <a:ea typeface="ＭＳ Ｐゴシック" pitchFamily="34" charset="-128"/>
              </a:rPr>
              <a:t>, where eggs are produced.</a:t>
            </a:r>
          </a:p>
          <a:p>
            <a:pPr>
              <a:spcBef>
                <a:spcPts val="518"/>
              </a:spcBef>
              <a:spcAft>
                <a:spcPts val="518"/>
              </a:spcAft>
              <a:defRPr/>
            </a:pPr>
            <a:r>
              <a:rPr lang="en-GB" b="1" i="1" dirty="0" smtClean="0">
                <a:latin typeface="Arial" pitchFamily="34" charset="0"/>
                <a:ea typeface="ＭＳ Ｐゴシック" pitchFamily="34" charset="-128"/>
              </a:rPr>
              <a:t>Click</a:t>
            </a:r>
            <a:endParaRPr lang="en-GB" dirty="0" smtClean="0">
              <a:latin typeface="Arial" pitchFamily="34" charset="0"/>
              <a:ea typeface="ＭＳ Ｐゴシック" pitchFamily="34" charset="-128"/>
            </a:endParaRPr>
          </a:p>
          <a:p>
            <a:pPr>
              <a:spcBef>
                <a:spcPts val="518"/>
              </a:spcBef>
              <a:spcAft>
                <a:spcPts val="518"/>
              </a:spcAft>
              <a:defRPr/>
            </a:pPr>
            <a:r>
              <a:rPr lang="en-GB" dirty="0" smtClean="0">
                <a:latin typeface="Arial" pitchFamily="34" charset="0"/>
                <a:ea typeface="ＭＳ Ｐゴシック" pitchFamily="34" charset="-128"/>
              </a:rPr>
              <a:t>The </a:t>
            </a:r>
            <a:r>
              <a:rPr lang="en-GB" b="1" dirty="0" smtClean="0">
                <a:latin typeface="Arial" pitchFamily="34" charset="0"/>
                <a:ea typeface="ＭＳ Ｐゴシック" pitchFamily="34" charset="-128"/>
              </a:rPr>
              <a:t>fallopian tubes</a:t>
            </a:r>
            <a:r>
              <a:rPr lang="en-GB" dirty="0" smtClean="0">
                <a:latin typeface="Arial" pitchFamily="34" charset="0"/>
                <a:ea typeface="ＭＳ Ｐゴシック" pitchFamily="34" charset="-128"/>
              </a:rPr>
              <a:t>, which lead from the ovaries and deliver the egg to the uterus (or womb).</a:t>
            </a:r>
          </a:p>
          <a:p>
            <a:pPr>
              <a:spcBef>
                <a:spcPts val="518"/>
              </a:spcBef>
              <a:spcAft>
                <a:spcPts val="518"/>
              </a:spcAft>
              <a:defRPr/>
            </a:pPr>
            <a:r>
              <a:rPr lang="en-GB" b="1" i="1" dirty="0" smtClean="0">
                <a:latin typeface="Arial" pitchFamily="34" charset="0"/>
                <a:ea typeface="ＭＳ Ｐゴシック" pitchFamily="34" charset="-128"/>
              </a:rPr>
              <a:t>Click</a:t>
            </a:r>
          </a:p>
          <a:p>
            <a:pPr>
              <a:spcBef>
                <a:spcPts val="518"/>
              </a:spcBef>
              <a:spcAft>
                <a:spcPts val="518"/>
              </a:spcAft>
              <a:defRPr/>
            </a:pPr>
            <a:r>
              <a:rPr lang="en-GB" dirty="0" smtClean="0">
                <a:latin typeface="Arial" pitchFamily="34" charset="0"/>
                <a:ea typeface="ＭＳ Ｐゴシック" pitchFamily="34" charset="-128"/>
              </a:rPr>
              <a:t>It is in the </a:t>
            </a:r>
            <a:r>
              <a:rPr lang="en-GB" b="1" dirty="0" smtClean="0">
                <a:latin typeface="Arial" pitchFamily="34" charset="0"/>
                <a:ea typeface="ＭＳ Ｐゴシック" pitchFamily="34" charset="-128"/>
              </a:rPr>
              <a:t>uterus</a:t>
            </a:r>
            <a:r>
              <a:rPr lang="en-GB" dirty="0" smtClean="0">
                <a:latin typeface="Arial" pitchFamily="34" charset="0"/>
                <a:ea typeface="ＭＳ Ｐゴシック" pitchFamily="34" charset="-128"/>
              </a:rPr>
              <a:t> that the fertilised egg develops during pregnancy. The lining of the uterus is called the </a:t>
            </a:r>
            <a:r>
              <a:rPr lang="en-GB" b="1" dirty="0" smtClean="0">
                <a:latin typeface="Arial" pitchFamily="34" charset="0"/>
                <a:ea typeface="ＭＳ Ｐゴシック" pitchFamily="34" charset="-128"/>
              </a:rPr>
              <a:t>endometrium</a:t>
            </a:r>
            <a:r>
              <a:rPr lang="en-GB" dirty="0" smtClean="0">
                <a:latin typeface="Arial" pitchFamily="34" charset="0"/>
                <a:ea typeface="ＭＳ Ｐゴシック" pitchFamily="34" charset="-128"/>
              </a:rPr>
              <a:t> and, as you will see, it undergoes many changes in order to receive and nurture the fertilised egg.</a:t>
            </a:r>
          </a:p>
          <a:p>
            <a:pPr>
              <a:spcBef>
                <a:spcPts val="518"/>
              </a:spcBef>
              <a:spcAft>
                <a:spcPts val="518"/>
              </a:spcAft>
              <a:defRPr/>
            </a:pPr>
            <a:r>
              <a:rPr lang="en-GB" b="1" i="1" dirty="0" smtClean="0">
                <a:latin typeface="Arial" pitchFamily="34" charset="0"/>
                <a:ea typeface="ＭＳ Ｐゴシック" pitchFamily="34" charset="-128"/>
              </a:rPr>
              <a:t>Click</a:t>
            </a:r>
          </a:p>
          <a:p>
            <a:pPr>
              <a:spcBef>
                <a:spcPts val="518"/>
              </a:spcBef>
              <a:spcAft>
                <a:spcPts val="518"/>
              </a:spcAft>
              <a:defRPr/>
            </a:pPr>
            <a:r>
              <a:rPr lang="en-GB" dirty="0" smtClean="0">
                <a:latin typeface="Arial" pitchFamily="34" charset="0"/>
                <a:ea typeface="ＭＳ Ｐゴシック" pitchFamily="34" charset="-128"/>
              </a:rPr>
              <a:t>The vagina leads from the uterus to the exterior of the body.</a:t>
            </a:r>
          </a:p>
          <a:p>
            <a:pPr>
              <a:defRPr/>
            </a:pP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xfrm>
            <a:off x="4019650" y="9722883"/>
            <a:ext cx="3078008" cy="509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ADFDD665-8330-48DB-820A-681A60AB6BDE}" type="slidenum">
              <a:rPr lang="en-GB" altLang="en-US">
                <a:solidFill>
                  <a:prstClr val="black"/>
                </a:solidFill>
                <a:ea typeface="MS PGothic" pitchFamily="34" charset="-128"/>
              </a:rPr>
              <a:pPr eaLnBrk="1" hangingPunct="1">
                <a:spcBef>
                  <a:spcPct val="0"/>
                </a:spcBef>
              </a:pPr>
              <a:t>22</a:t>
            </a:fld>
            <a:endParaRPr lang="en-GB" altLang="en-US">
              <a:solidFill>
                <a:prstClr val="black"/>
              </a:solidFill>
              <a:ea typeface="MS PGothic" pitchFamily="34" charset="-128"/>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charset="0"/>
                <a:ea typeface="MS PGothic" pitchFamily="34" charset="-128"/>
                <a:cs typeface="Arial Unicode MS" pitchFamily="34" charset="-128"/>
              </a:rPr>
              <a:t>A small area of the brain called the hypothalamus secretes </a:t>
            </a:r>
            <a:r>
              <a:rPr lang="en-GB" altLang="en-US" dirty="0" err="1" smtClean="0">
                <a:latin typeface="Arial" charset="0"/>
                <a:ea typeface="MS PGothic" pitchFamily="34" charset="-128"/>
                <a:cs typeface="Arial Unicode MS" pitchFamily="34" charset="-128"/>
              </a:rPr>
              <a:t>gonadotrophin</a:t>
            </a:r>
            <a:r>
              <a:rPr lang="en-GB" altLang="en-US" dirty="0" smtClean="0">
                <a:latin typeface="Arial" charset="0"/>
                <a:ea typeface="MS PGothic" pitchFamily="34" charset="-128"/>
                <a:cs typeface="Arial Unicode MS" pitchFamily="34" charset="-128"/>
              </a:rPr>
              <a:t>-releasing hormone (</a:t>
            </a:r>
            <a:r>
              <a:rPr lang="en-GB" altLang="en-US" b="1" dirty="0" err="1" smtClean="0">
                <a:latin typeface="Arial" charset="0"/>
                <a:ea typeface="MS PGothic" pitchFamily="34" charset="-128"/>
                <a:cs typeface="Arial Unicode MS" pitchFamily="34" charset="-128"/>
              </a:rPr>
              <a:t>GnRH</a:t>
            </a:r>
            <a:r>
              <a:rPr lang="en-GB" altLang="en-US" dirty="0" smtClean="0">
                <a:latin typeface="Arial" charset="0"/>
                <a:ea typeface="MS PGothic" pitchFamily="34" charset="-128"/>
                <a:cs typeface="Arial Unicode MS" pitchFamily="34" charset="-128"/>
              </a:rPr>
              <a:t>), vital to the menstrual cycle. </a:t>
            </a:r>
          </a:p>
          <a:p>
            <a:pPr eaLnBrk="1" hangingPunct="1"/>
            <a:endParaRPr lang="en-GB" altLang="en-US" dirty="0" smtClean="0">
              <a:latin typeface="Arial" charset="0"/>
              <a:ea typeface="MS PGothic" pitchFamily="34" charset="-128"/>
              <a:cs typeface="Arial Unicode MS" pitchFamily="34" charset="-128"/>
            </a:endParaRPr>
          </a:p>
          <a:p>
            <a:pPr eaLnBrk="1" hangingPunct="1">
              <a:buFontTx/>
              <a:buChar char="•"/>
            </a:pPr>
            <a:r>
              <a:rPr lang="en-GB" altLang="en-US" dirty="0" err="1" smtClean="0">
                <a:latin typeface="Arial" charset="0"/>
                <a:ea typeface="MS PGothic" pitchFamily="34" charset="-128"/>
                <a:cs typeface="Arial Unicode MS" pitchFamily="34" charset="-128"/>
              </a:rPr>
              <a:t>GnRH</a:t>
            </a:r>
            <a:r>
              <a:rPr lang="en-GB" altLang="en-US" dirty="0" smtClean="0">
                <a:latin typeface="Arial" charset="0"/>
                <a:ea typeface="MS PGothic" pitchFamily="34" charset="-128"/>
                <a:cs typeface="Arial Unicode MS" pitchFamily="34" charset="-128"/>
              </a:rPr>
              <a:t> is released in pulses from the hypothalamus, and it travels to another area of the brain, the anterior pituitary gland. Here it triggers the release of two hormones known as </a:t>
            </a:r>
            <a:r>
              <a:rPr lang="en-GB" altLang="en-US" b="1" dirty="0" err="1" smtClean="0">
                <a:latin typeface="Arial" charset="0"/>
                <a:ea typeface="MS PGothic" pitchFamily="34" charset="-128"/>
                <a:cs typeface="Arial Unicode MS" pitchFamily="34" charset="-128"/>
              </a:rPr>
              <a:t>gonadotrophins</a:t>
            </a:r>
            <a:r>
              <a:rPr lang="en-GB" altLang="en-US" dirty="0" smtClean="0">
                <a:latin typeface="Arial" charset="0"/>
                <a:ea typeface="MS PGothic" pitchFamily="34" charset="-128"/>
                <a:cs typeface="Arial Unicode MS" pitchFamily="34" charset="-128"/>
              </a:rPr>
              <a:t>. These are called </a:t>
            </a:r>
            <a:r>
              <a:rPr lang="en-GB" altLang="en-US" b="1" dirty="0" smtClean="0">
                <a:latin typeface="Arial" charset="0"/>
                <a:ea typeface="MS PGothic" pitchFamily="34" charset="-128"/>
                <a:cs typeface="Arial Unicode MS" pitchFamily="34" charset="-128"/>
              </a:rPr>
              <a:t>LH</a:t>
            </a:r>
            <a:r>
              <a:rPr lang="en-GB" altLang="en-US" dirty="0" smtClean="0">
                <a:latin typeface="Arial" charset="0"/>
                <a:ea typeface="MS PGothic" pitchFamily="34" charset="-128"/>
                <a:cs typeface="Arial Unicode MS" pitchFamily="34" charset="-128"/>
              </a:rPr>
              <a:t> (luteinising hormone) and </a:t>
            </a:r>
            <a:r>
              <a:rPr lang="en-GB" altLang="en-US" b="1" dirty="0" smtClean="0">
                <a:latin typeface="Arial" charset="0"/>
                <a:ea typeface="MS PGothic" pitchFamily="34" charset="-128"/>
                <a:cs typeface="Arial Unicode MS" pitchFamily="34" charset="-128"/>
              </a:rPr>
              <a:t>FSH</a:t>
            </a:r>
            <a:r>
              <a:rPr lang="en-GB" altLang="en-US" dirty="0" smtClean="0">
                <a:latin typeface="Arial" charset="0"/>
                <a:ea typeface="MS PGothic" pitchFamily="34" charset="-128"/>
                <a:cs typeface="Arial Unicode MS" pitchFamily="34" charset="-128"/>
              </a:rPr>
              <a:t> (follicle-stimulating hormone);</a:t>
            </a:r>
          </a:p>
          <a:p>
            <a:pPr eaLnBrk="1" hangingPunct="1"/>
            <a:endParaRPr lang="en-GB" altLang="en-US" dirty="0" smtClean="0">
              <a:latin typeface="Arial" charset="0"/>
              <a:ea typeface="MS PGothic" pitchFamily="34" charset="-128"/>
              <a:cs typeface="Arial Unicode MS" pitchFamily="34" charset="-128"/>
            </a:endParaRPr>
          </a:p>
          <a:p>
            <a:pPr eaLnBrk="1" hangingPunct="1">
              <a:buFontTx/>
              <a:buChar char="•"/>
            </a:pPr>
            <a:r>
              <a:rPr lang="en-GB" altLang="en-US" dirty="0" smtClean="0">
                <a:latin typeface="Arial" charset="0"/>
                <a:ea typeface="MS PGothic" pitchFamily="34" charset="-128"/>
                <a:cs typeface="Arial Unicode MS" pitchFamily="34" charset="-128"/>
              </a:rPr>
              <a:t>FSH and LH influence the production of the </a:t>
            </a:r>
            <a:r>
              <a:rPr lang="en-GB" altLang="en-US" b="1" dirty="0" smtClean="0">
                <a:latin typeface="Arial" charset="0"/>
                <a:ea typeface="MS PGothic" pitchFamily="34" charset="-128"/>
                <a:cs typeface="Arial Unicode MS" pitchFamily="34" charset="-128"/>
              </a:rPr>
              <a:t>steroid hormones</a:t>
            </a:r>
            <a:r>
              <a:rPr lang="en-GB" altLang="en-US" dirty="0" smtClean="0">
                <a:latin typeface="Arial" charset="0"/>
                <a:ea typeface="MS PGothic" pitchFamily="34" charset="-128"/>
                <a:cs typeface="Arial Unicode MS" pitchFamily="34" charset="-128"/>
              </a:rPr>
              <a:t> </a:t>
            </a:r>
            <a:r>
              <a:rPr lang="en-GB" altLang="en-US" b="1" dirty="0" err="1" smtClean="0">
                <a:latin typeface="Arial" charset="0"/>
                <a:ea typeface="MS PGothic" pitchFamily="34" charset="-128"/>
                <a:cs typeface="Arial Unicode MS" pitchFamily="34" charset="-128"/>
              </a:rPr>
              <a:t>estradiol</a:t>
            </a:r>
            <a:r>
              <a:rPr lang="en-GB" altLang="en-US" b="1" dirty="0" smtClean="0">
                <a:latin typeface="Arial" charset="0"/>
                <a:ea typeface="MS PGothic" pitchFamily="34" charset="-128"/>
                <a:cs typeface="Arial Unicode MS" pitchFamily="34" charset="-128"/>
              </a:rPr>
              <a:t> </a:t>
            </a:r>
            <a:r>
              <a:rPr lang="en-GB" altLang="en-US" dirty="0" smtClean="0">
                <a:latin typeface="Arial" charset="0"/>
                <a:ea typeface="MS PGothic" pitchFamily="34" charset="-128"/>
                <a:cs typeface="Arial Unicode MS" pitchFamily="34" charset="-128"/>
              </a:rPr>
              <a:t>and </a:t>
            </a:r>
            <a:r>
              <a:rPr lang="en-GB" altLang="en-US" b="1" dirty="0" smtClean="0">
                <a:latin typeface="Arial" charset="0"/>
                <a:ea typeface="MS PGothic" pitchFamily="34" charset="-128"/>
                <a:cs typeface="Arial Unicode MS" pitchFamily="34" charset="-128"/>
              </a:rPr>
              <a:t>progesterone</a:t>
            </a:r>
            <a:r>
              <a:rPr lang="en-GB" altLang="en-US" dirty="0" smtClean="0">
                <a:latin typeface="Arial" charset="0"/>
                <a:ea typeface="MS PGothic" pitchFamily="34" charset="-128"/>
                <a:cs typeface="Arial Unicode MS" pitchFamily="34" charset="-128"/>
              </a:rPr>
              <a:t> by the ovary (</a:t>
            </a:r>
            <a:r>
              <a:rPr lang="en-GB" altLang="en-US" dirty="0" err="1" smtClean="0">
                <a:latin typeface="Arial" charset="0"/>
                <a:ea typeface="MS PGothic" pitchFamily="34" charset="-128"/>
                <a:cs typeface="Arial Unicode MS" pitchFamily="34" charset="-128"/>
              </a:rPr>
              <a:t>estradiol</a:t>
            </a:r>
            <a:r>
              <a:rPr lang="en-GB" altLang="en-US" dirty="0" smtClean="0">
                <a:latin typeface="Arial" charset="0"/>
                <a:ea typeface="MS PGothic" pitchFamily="34" charset="-128"/>
                <a:cs typeface="Arial Unicode MS" pitchFamily="34" charset="-128"/>
              </a:rPr>
              <a:t> is the predominant form of oestrogen in </a:t>
            </a:r>
            <a:r>
              <a:rPr lang="en-GB" altLang="en-US" dirty="0" err="1" smtClean="0">
                <a:latin typeface="Arial" charset="0"/>
                <a:ea typeface="MS PGothic" pitchFamily="34" charset="-128"/>
                <a:cs typeface="Arial Unicode MS" pitchFamily="34" charset="-128"/>
              </a:rPr>
              <a:t>nonpregnant</a:t>
            </a:r>
            <a:r>
              <a:rPr lang="en-GB" altLang="en-US" dirty="0" smtClean="0">
                <a:latin typeface="Arial" charset="0"/>
                <a:ea typeface="MS PGothic" pitchFamily="34" charset="-128"/>
                <a:cs typeface="Arial Unicode MS" pitchFamily="34" charset="-128"/>
              </a:rPr>
              <a:t> women during their reproductive years).</a:t>
            </a:r>
          </a:p>
          <a:p>
            <a:pPr eaLnBrk="1" hangingPunct="1">
              <a:buFontTx/>
              <a:buChar char="•"/>
            </a:pPr>
            <a:endParaRPr lang="en-GB" altLang="en-US" dirty="0" smtClean="0">
              <a:latin typeface="Arial" charset="0"/>
              <a:ea typeface="MS PGothic" pitchFamily="34" charset="-128"/>
              <a:cs typeface="Arial Unicode MS" pitchFamily="34" charset="-128"/>
            </a:endParaRPr>
          </a:p>
          <a:p>
            <a:pPr eaLnBrk="1" hangingPunct="1"/>
            <a:r>
              <a:rPr lang="en-GB" altLang="en-US" b="1" i="1" dirty="0" smtClean="0">
                <a:latin typeface="Arial" charset="0"/>
                <a:ea typeface="MS PGothic" pitchFamily="34" charset="-128"/>
                <a:cs typeface="Arial Unicode MS" pitchFamily="34" charset="-128"/>
              </a:rPr>
              <a:t>Click</a:t>
            </a:r>
          </a:p>
          <a:p>
            <a:pPr eaLnBrk="1" hangingPunct="1"/>
            <a:endParaRPr lang="en-GB" altLang="en-US" dirty="0" smtClean="0">
              <a:latin typeface="Arial" charset="0"/>
              <a:ea typeface="MS PGothic" pitchFamily="34" charset="-128"/>
              <a:cs typeface="Arial Unicode MS" pitchFamily="34" charset="-128"/>
            </a:endParaRPr>
          </a:p>
          <a:p>
            <a:pPr eaLnBrk="1" hangingPunct="1"/>
            <a:r>
              <a:rPr lang="en-GB" altLang="en-US" dirty="0" smtClean="0">
                <a:latin typeface="Arial" charset="0"/>
                <a:ea typeface="MS PGothic" pitchFamily="34" charset="-128"/>
                <a:cs typeface="Arial Unicode MS" pitchFamily="34" charset="-128"/>
              </a:rPr>
              <a:t>Secretion of </a:t>
            </a:r>
            <a:r>
              <a:rPr lang="en-GB" altLang="en-US" dirty="0" err="1" smtClean="0">
                <a:latin typeface="Arial" charset="0"/>
                <a:ea typeface="MS PGothic" pitchFamily="34" charset="-128"/>
                <a:cs typeface="Arial Unicode MS" pitchFamily="34" charset="-128"/>
              </a:rPr>
              <a:t>GnRH</a:t>
            </a:r>
            <a:r>
              <a:rPr lang="en-GB" altLang="en-US" dirty="0" smtClean="0">
                <a:latin typeface="Arial" charset="0"/>
                <a:ea typeface="MS PGothic" pitchFamily="34" charset="-128"/>
                <a:cs typeface="Arial Unicode MS" pitchFamily="34" charset="-128"/>
              </a:rPr>
              <a:t> is regulated through </a:t>
            </a:r>
            <a:r>
              <a:rPr lang="en-GB" altLang="en-US" b="1" dirty="0" smtClean="0">
                <a:latin typeface="Arial" charset="0"/>
                <a:ea typeface="MS PGothic" pitchFamily="34" charset="-128"/>
                <a:cs typeface="Arial Unicode MS" pitchFamily="34" charset="-128"/>
              </a:rPr>
              <a:t>feedback</a:t>
            </a:r>
            <a:r>
              <a:rPr lang="en-GB" altLang="en-US" dirty="0" smtClean="0">
                <a:latin typeface="Arial" charset="0"/>
                <a:ea typeface="MS PGothic" pitchFamily="34" charset="-128"/>
                <a:cs typeface="Arial Unicode MS" pitchFamily="34" charset="-128"/>
              </a:rPr>
              <a:t> (positive or negative) from </a:t>
            </a:r>
            <a:r>
              <a:rPr lang="en-GB" altLang="en-US" dirty="0" err="1" smtClean="0">
                <a:latin typeface="Arial" charset="0"/>
                <a:ea typeface="MS PGothic" pitchFamily="34" charset="-128"/>
                <a:cs typeface="Arial Unicode MS" pitchFamily="34" charset="-128"/>
              </a:rPr>
              <a:t>estradiol</a:t>
            </a:r>
            <a:r>
              <a:rPr lang="en-GB" altLang="en-US" dirty="0" smtClean="0">
                <a:latin typeface="Arial" charset="0"/>
                <a:ea typeface="MS PGothic" pitchFamily="34" charset="-128"/>
                <a:cs typeface="Arial Unicode MS" pitchFamily="34" charset="-128"/>
              </a:rPr>
              <a:t> and progesterone. Normally this </a:t>
            </a:r>
            <a:r>
              <a:rPr lang="en-GB" altLang="en-US" b="1" dirty="0" smtClean="0">
                <a:solidFill>
                  <a:srgbClr val="0000FF"/>
                </a:solidFill>
                <a:latin typeface="Arial" charset="0"/>
                <a:ea typeface="MS PGothic" pitchFamily="34" charset="-128"/>
                <a:cs typeface="Arial Unicode MS" pitchFamily="34" charset="-128"/>
              </a:rPr>
              <a:t>feedback</a:t>
            </a:r>
            <a:r>
              <a:rPr lang="en-GB" altLang="en-US" dirty="0" smtClean="0">
                <a:latin typeface="Arial" charset="0"/>
                <a:ea typeface="MS PGothic" pitchFamily="34" charset="-128"/>
                <a:cs typeface="Arial Unicode MS" pitchFamily="34" charset="-128"/>
              </a:rPr>
              <a:t> is </a:t>
            </a:r>
            <a:r>
              <a:rPr lang="en-GB" altLang="en-US" b="1" dirty="0" smtClean="0">
                <a:solidFill>
                  <a:srgbClr val="0000FF"/>
                </a:solidFill>
                <a:latin typeface="Arial" charset="0"/>
                <a:ea typeface="MS PGothic" pitchFamily="34" charset="-128"/>
                <a:cs typeface="Arial Unicode MS" pitchFamily="34" charset="-128"/>
              </a:rPr>
              <a:t>negative</a:t>
            </a:r>
            <a:r>
              <a:rPr lang="en-GB" altLang="en-US" dirty="0" smtClean="0">
                <a:latin typeface="Arial" charset="0"/>
                <a:ea typeface="MS PGothic" pitchFamily="34" charset="-128"/>
                <a:cs typeface="Arial Unicode MS" pitchFamily="34" charset="-128"/>
              </a:rPr>
              <a:t> (i.e. steroids inhibit </a:t>
            </a:r>
            <a:r>
              <a:rPr lang="en-GB" altLang="en-US" dirty="0" err="1" smtClean="0">
                <a:latin typeface="Arial" charset="0"/>
                <a:ea typeface="MS PGothic" pitchFamily="34" charset="-128"/>
                <a:cs typeface="Arial Unicode MS" pitchFamily="34" charset="-128"/>
              </a:rPr>
              <a:t>GnRH</a:t>
            </a:r>
            <a:r>
              <a:rPr lang="en-GB" altLang="en-US" dirty="0" smtClean="0">
                <a:latin typeface="Arial" charset="0"/>
                <a:ea typeface="MS PGothic" pitchFamily="34" charset="-128"/>
                <a:cs typeface="Arial Unicode MS" pitchFamily="34" charset="-128"/>
              </a:rPr>
              <a:t> release), but at one key point in the cycle it switches briefly to </a:t>
            </a:r>
            <a:r>
              <a:rPr lang="en-GB" altLang="en-US" b="1" dirty="0" smtClean="0">
                <a:solidFill>
                  <a:srgbClr val="0000FF"/>
                </a:solidFill>
                <a:latin typeface="Arial" charset="0"/>
                <a:ea typeface="MS PGothic" pitchFamily="34" charset="-128"/>
                <a:cs typeface="Arial Unicode MS" pitchFamily="34" charset="-128"/>
              </a:rPr>
              <a:t>positive feedback</a:t>
            </a:r>
            <a:r>
              <a:rPr lang="en-GB" altLang="en-US" dirty="0" smtClean="0">
                <a:latin typeface="Arial" charset="0"/>
                <a:ea typeface="MS PGothic" pitchFamily="34" charset="-128"/>
                <a:cs typeface="Arial Unicode MS" pitchFamily="34" charset="-128"/>
              </a:rPr>
              <a:t>, so that the steroid </a:t>
            </a:r>
            <a:r>
              <a:rPr lang="en-GB" altLang="en-US" i="1" dirty="0" smtClean="0">
                <a:latin typeface="Arial" charset="0"/>
                <a:ea typeface="MS PGothic" pitchFamily="34" charset="-128"/>
                <a:cs typeface="Arial Unicode MS" pitchFamily="34" charset="-128"/>
              </a:rPr>
              <a:t>stimulates</a:t>
            </a:r>
            <a:r>
              <a:rPr lang="en-GB" altLang="en-US" dirty="0" smtClean="0">
                <a:latin typeface="Arial" charset="0"/>
                <a:ea typeface="MS PGothic" pitchFamily="34" charset="-128"/>
                <a:cs typeface="Arial Unicode MS" pitchFamily="34" charset="-128"/>
              </a:rPr>
              <a:t> </a:t>
            </a:r>
            <a:r>
              <a:rPr lang="en-GB" altLang="en-US" dirty="0" err="1" smtClean="0">
                <a:latin typeface="Arial" charset="0"/>
                <a:ea typeface="MS PGothic" pitchFamily="34" charset="-128"/>
                <a:cs typeface="Arial Unicode MS" pitchFamily="34" charset="-128"/>
              </a:rPr>
              <a:t>GnRH</a:t>
            </a:r>
            <a:r>
              <a:rPr lang="en-GB" altLang="en-US" dirty="0" smtClean="0">
                <a:latin typeface="Arial" charset="0"/>
                <a:ea typeface="MS PGothic" pitchFamily="34" charset="-128"/>
                <a:cs typeface="Arial Unicode MS" pitchFamily="34" charset="-128"/>
              </a:rPr>
              <a:t> release). We’ll learn about this shortly.</a:t>
            </a:r>
          </a:p>
          <a:p>
            <a:pPr eaLnBrk="1" hangingPunct="1">
              <a:buFontTx/>
              <a:buChar char="•"/>
            </a:pPr>
            <a:endParaRPr lang="en-GB" altLang="en-US" dirty="0" smtClean="0">
              <a:latin typeface="Arial" charset="0"/>
              <a:ea typeface="MS PGothic" pitchFamily="34" charset="-128"/>
              <a:cs typeface="Arial Unicode MS" pitchFamily="34" charset="-128"/>
            </a:endParaRPr>
          </a:p>
          <a:p>
            <a:pPr eaLnBrk="1" hangingPunct="1"/>
            <a:r>
              <a:rPr lang="en-GB" altLang="en-US" dirty="0" smtClean="0">
                <a:latin typeface="Arial" charset="0"/>
                <a:ea typeface="MS PGothic" pitchFamily="34" charset="-128"/>
                <a:cs typeface="Arial Unicode MS" pitchFamily="34" charset="-128"/>
              </a:rPr>
              <a:t>Thus the </a:t>
            </a:r>
            <a:r>
              <a:rPr lang="en-GB" altLang="en-US" b="1" dirty="0" smtClean="0">
                <a:latin typeface="Arial" charset="0"/>
                <a:ea typeface="MS PGothic" pitchFamily="34" charset="-128"/>
                <a:cs typeface="Arial Unicode MS" pitchFamily="34" charset="-128"/>
              </a:rPr>
              <a:t>production of </a:t>
            </a:r>
            <a:r>
              <a:rPr lang="en-GB" altLang="en-US" b="1" dirty="0" err="1" smtClean="0">
                <a:latin typeface="Arial" charset="0"/>
                <a:ea typeface="MS PGothic" pitchFamily="34" charset="-128"/>
                <a:cs typeface="Arial Unicode MS" pitchFamily="34" charset="-128"/>
              </a:rPr>
              <a:t>GnRH</a:t>
            </a:r>
            <a:r>
              <a:rPr lang="en-GB" altLang="en-US" b="1" dirty="0" smtClean="0">
                <a:latin typeface="Arial" charset="0"/>
                <a:ea typeface="MS PGothic" pitchFamily="34" charset="-128"/>
                <a:cs typeface="Arial Unicode MS" pitchFamily="34" charset="-128"/>
              </a:rPr>
              <a:t>, FSH and LH, and </a:t>
            </a:r>
            <a:r>
              <a:rPr lang="en-GB" altLang="en-US" b="1" dirty="0" err="1" smtClean="0">
                <a:latin typeface="Arial" charset="0"/>
                <a:ea typeface="MS PGothic" pitchFamily="34" charset="-128"/>
                <a:cs typeface="Arial Unicode MS" pitchFamily="34" charset="-128"/>
              </a:rPr>
              <a:t>estradiol</a:t>
            </a:r>
            <a:r>
              <a:rPr lang="en-GB" altLang="en-US" b="1" dirty="0" smtClean="0">
                <a:latin typeface="Arial" charset="0"/>
                <a:ea typeface="MS PGothic" pitchFamily="34" charset="-128"/>
                <a:cs typeface="Arial Unicode MS" pitchFamily="34" charset="-128"/>
              </a:rPr>
              <a:t> and progesterone is closely interlinked.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MS PGothic" pitchFamily="34" charset="-128"/>
              <a:cs typeface="Arial Unicode MS"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Arial Unicode MS" pitchFamily="34" charset="-128"/>
                <a:cs typeface="Arial Unicode MS" pitchFamily="34" charset="-128"/>
              </a:defRPr>
            </a:lvl1pPr>
            <a:lvl2pPr marL="769919" indent="-296123" eaLnBrk="0" hangingPunct="0">
              <a:spcBef>
                <a:spcPct val="30000"/>
              </a:spcBef>
              <a:defRPr sz="1200">
                <a:solidFill>
                  <a:schemeClr val="tx1"/>
                </a:solidFill>
                <a:latin typeface="Arial" charset="0"/>
                <a:ea typeface="Arial Unicode MS" pitchFamily="34" charset="-128"/>
                <a:cs typeface="Arial Unicode MS" pitchFamily="34" charset="-128"/>
              </a:defRPr>
            </a:lvl2pPr>
            <a:lvl3pPr marL="1184491" indent="-236898" eaLnBrk="0" hangingPunct="0">
              <a:spcBef>
                <a:spcPct val="30000"/>
              </a:spcBef>
              <a:defRPr sz="1200">
                <a:solidFill>
                  <a:schemeClr val="tx1"/>
                </a:solidFill>
                <a:latin typeface="Arial" charset="0"/>
                <a:ea typeface="Arial Unicode MS" pitchFamily="34" charset="-128"/>
                <a:cs typeface="Arial Unicode MS" pitchFamily="34" charset="-128"/>
              </a:defRPr>
            </a:lvl3pPr>
            <a:lvl4pPr marL="1658287" indent="-236898" eaLnBrk="0" hangingPunct="0">
              <a:spcBef>
                <a:spcPct val="30000"/>
              </a:spcBef>
              <a:defRPr sz="1200">
                <a:solidFill>
                  <a:schemeClr val="tx1"/>
                </a:solidFill>
                <a:latin typeface="Arial" charset="0"/>
                <a:ea typeface="Arial Unicode MS" pitchFamily="34" charset="-128"/>
                <a:cs typeface="Arial Unicode MS" pitchFamily="34" charset="-128"/>
              </a:defRPr>
            </a:lvl4pPr>
            <a:lvl5pPr marL="2132084" indent="-236898" eaLnBrk="0" hangingPunct="0">
              <a:spcBef>
                <a:spcPct val="30000"/>
              </a:spcBef>
              <a:defRPr sz="1200">
                <a:solidFill>
                  <a:schemeClr val="tx1"/>
                </a:solidFill>
                <a:latin typeface="Arial" charset="0"/>
                <a:ea typeface="Arial Unicode MS" pitchFamily="34" charset="-128"/>
                <a:cs typeface="Arial Unicode MS" pitchFamily="34" charset="-128"/>
              </a:defRPr>
            </a:lvl5pPr>
            <a:lvl6pPr marL="2605880"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79676"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553473"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4027269" indent="-23689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A019EBA5-1348-431B-A704-999958EA4F59}" type="slidenum">
              <a:rPr lang="en-GB" altLang="en-US">
                <a:solidFill>
                  <a:prstClr val="black"/>
                </a:solidFill>
                <a:latin typeface="Calibri" pitchFamily="34" charset="0"/>
                <a:cs typeface="Arial" charset="0"/>
              </a:rPr>
              <a:pPr eaLnBrk="1" hangingPunct="1">
                <a:spcBef>
                  <a:spcPct val="0"/>
                </a:spcBef>
              </a:pPr>
              <a:t>23</a:t>
            </a:fld>
            <a:endParaRPr lang="en-GB" altLang="en-US">
              <a:solidFill>
                <a:prstClr val="black"/>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498"/>
            <a:ext cx="9143245" cy="5138504"/>
          </a:xfrm>
          <a:prstGeom prst="rect">
            <a:avLst/>
          </a:prstGeom>
        </p:spPr>
      </p:pic>
      <p:sp>
        <p:nvSpPr>
          <p:cNvPr id="2" name="Title 1"/>
          <p:cNvSpPr>
            <a:spLocks noGrp="1"/>
          </p:cNvSpPr>
          <p:nvPr>
            <p:ph type="ctrTitle"/>
          </p:nvPr>
        </p:nvSpPr>
        <p:spPr>
          <a:xfrm>
            <a:off x="512113" y="1803401"/>
            <a:ext cx="6180392" cy="1234404"/>
          </a:xfrm>
        </p:spPr>
        <p:txBody>
          <a:bodyPr anchor="ctr">
            <a:noAutofit/>
          </a:bodyPr>
          <a:lstStyle>
            <a:lvl1pPr algn="l">
              <a:defRPr sz="2800">
                <a:solidFill>
                  <a:srgbClr val="AFB6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2113" y="3038125"/>
            <a:ext cx="6180392" cy="8226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E8BF42-3C79-43D3-93FF-DB47FBC51A1E}"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smtClean="0"/>
              <a:t>Footer Helvetica 9 pt</a:t>
            </a:r>
            <a:endParaRPr lang="en-US" dirty="0"/>
          </a:p>
        </p:txBody>
      </p:sp>
      <p:sp>
        <p:nvSpPr>
          <p:cNvPr id="6" name="Slide Number Placeholder 5"/>
          <p:cNvSpPr>
            <a:spLocks noGrp="1"/>
          </p:cNvSpPr>
          <p:nvPr>
            <p:ph type="sldNum" sz="quarter" idx="12"/>
          </p:nvPr>
        </p:nvSpPr>
        <p:spPr>
          <a:xfrm>
            <a:off x="8457010" y="4674394"/>
            <a:ext cx="406003" cy="273844"/>
          </a:xfrm>
          <a:prstGeom prst="rect">
            <a:avLst/>
          </a:prstGeom>
        </p:spPr>
        <p:txBody>
          <a:bodyPr/>
          <a:lstStyle>
            <a:lvl1pPr>
              <a:defRPr>
                <a:solidFill>
                  <a:schemeClr val="tx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662465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498"/>
            <a:ext cx="9143245" cy="5138504"/>
          </a:xfrm>
          <a:prstGeom prst="rect">
            <a:avLst/>
          </a:prstGeom>
        </p:spPr>
      </p:pic>
      <p:sp>
        <p:nvSpPr>
          <p:cNvPr id="2" name="Title 1"/>
          <p:cNvSpPr>
            <a:spLocks noGrp="1"/>
          </p:cNvSpPr>
          <p:nvPr>
            <p:ph type="ctrTitle"/>
          </p:nvPr>
        </p:nvSpPr>
        <p:spPr>
          <a:xfrm>
            <a:off x="512112" y="1935238"/>
            <a:ext cx="7044387" cy="1677546"/>
          </a:xfrm>
        </p:spPr>
        <p:txBody>
          <a:bodyPr anchor="ctr">
            <a:noAutofit/>
          </a:bodyPr>
          <a:lstStyle>
            <a:lvl1pPr algn="l" defTabSz="342900" rtl="0" eaLnBrk="1" latinLnBrk="0" hangingPunct="1">
              <a:spcBef>
                <a:spcPct val="0"/>
              </a:spcBef>
              <a:buNone/>
              <a:defRPr lang="en-US" sz="2800" kern="1200" dirty="0">
                <a:solidFill>
                  <a:srgbClr val="ED1849"/>
                </a:solidFill>
                <a:latin typeface="Helvetica"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2112" y="3613104"/>
            <a:ext cx="7044387" cy="8226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D3FCDB1-A3A3-489D-8813-1EC3AF2F67CD}"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smtClean="0"/>
              <a:t>Footer Helvetica 9 pt</a:t>
            </a:r>
            <a:endParaRPr lang="en-US" dirty="0"/>
          </a:p>
        </p:txBody>
      </p:sp>
      <p:sp>
        <p:nvSpPr>
          <p:cNvPr id="6" name="Slide Number Placeholder 5"/>
          <p:cNvSpPr>
            <a:spLocks noGrp="1"/>
          </p:cNvSpPr>
          <p:nvPr>
            <p:ph type="sldNum" sz="quarter" idx="12"/>
          </p:nvPr>
        </p:nvSpPr>
        <p:spPr>
          <a:xfrm>
            <a:off x="8457010" y="4674394"/>
            <a:ext cx="406003" cy="273844"/>
          </a:xfrm>
          <a:prstGeom prst="rect">
            <a:avLst/>
          </a:prstGeom>
        </p:spPr>
        <p:txBody>
          <a:bodyPr/>
          <a:lstStyle>
            <a:lvl1pPr>
              <a:defRPr>
                <a:solidFill>
                  <a:schemeClr val="tx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445875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508000" y="1247776"/>
            <a:ext cx="7048897" cy="3193256"/>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EBDACA-22CB-4DA4-888B-EE75BE4B5654}" type="datetime1">
              <a:rPr lang="en-US" smtClean="0"/>
              <a:t>7/20/2016</a:t>
            </a:fld>
            <a:endParaRPr lang="en-US" dirty="0"/>
          </a:p>
        </p:txBody>
      </p:sp>
      <p:sp>
        <p:nvSpPr>
          <p:cNvPr id="5" name="Footer Placeholder 4"/>
          <p:cNvSpPr>
            <a:spLocks noGrp="1"/>
          </p:cNvSpPr>
          <p:nvPr>
            <p:ph type="ftr" sz="quarter" idx="11"/>
          </p:nvPr>
        </p:nvSpPr>
        <p:spPr/>
        <p:txBody>
          <a:bodyPr/>
          <a:lstStyle>
            <a:lvl1pPr>
              <a:defRPr sz="700"/>
            </a:lvl1pPr>
          </a:lstStyle>
          <a:p>
            <a:r>
              <a:rPr lang="en-US" smtClean="0"/>
              <a:t>Footer Helvetica 9 pt</a:t>
            </a:r>
            <a:endParaRPr lang="en-US" dirty="0"/>
          </a:p>
        </p:txBody>
      </p:sp>
      <p:sp>
        <p:nvSpPr>
          <p:cNvPr id="10"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8"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27611712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08000" y="1247776"/>
            <a:ext cx="3464135" cy="3193256"/>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092763" y="1247776"/>
            <a:ext cx="3464135" cy="3193257"/>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DE8DE35-2363-4AE1-8FA1-A1FAC1F5328A}" type="datetime1">
              <a:rPr lang="en-US" smtClean="0"/>
              <a:t>7/20/2016</a:t>
            </a:fld>
            <a:endParaRPr lang="en-US" dirty="0"/>
          </a:p>
        </p:txBody>
      </p:sp>
      <p:sp>
        <p:nvSpPr>
          <p:cNvPr id="6" name="Footer Placeholder 5"/>
          <p:cNvSpPr>
            <a:spLocks noGrp="1"/>
          </p:cNvSpPr>
          <p:nvPr>
            <p:ph type="ftr" sz="quarter" idx="11"/>
          </p:nvPr>
        </p:nvSpPr>
        <p:spPr/>
        <p:txBody>
          <a:bodyPr/>
          <a:lstStyle/>
          <a:p>
            <a:r>
              <a:rPr lang="en-US" smtClean="0"/>
              <a:t>Footer Helvetica 9 pt</a:t>
            </a:r>
            <a:endParaRPr lang="en-US" dirty="0"/>
          </a:p>
        </p:txBody>
      </p:sp>
      <p:sp>
        <p:nvSpPr>
          <p:cNvPr id="10"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9"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26652613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6809" y="1247775"/>
            <a:ext cx="3466307" cy="432197"/>
          </a:xfrm>
        </p:spPr>
        <p:txBody>
          <a:bodyPr anchor="ctr">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506809" y="1680694"/>
            <a:ext cx="3466307" cy="2760185"/>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094560" y="1247775"/>
            <a:ext cx="3462338" cy="432197"/>
          </a:xfrm>
        </p:spPr>
        <p:txBody>
          <a:bodyPr anchor="ctr">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094561" y="1685523"/>
            <a:ext cx="3462337" cy="2755509"/>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07603EA-0E9E-4C17-B31A-09734BD73275}" type="datetime1">
              <a:rPr lang="en-US" smtClean="0"/>
              <a:t>7/20/2016</a:t>
            </a:fld>
            <a:endParaRPr lang="en-US" dirty="0"/>
          </a:p>
        </p:txBody>
      </p:sp>
      <p:sp>
        <p:nvSpPr>
          <p:cNvPr id="8" name="Footer Placeholder 7"/>
          <p:cNvSpPr>
            <a:spLocks noGrp="1"/>
          </p:cNvSpPr>
          <p:nvPr>
            <p:ph type="ftr" sz="quarter" idx="11"/>
          </p:nvPr>
        </p:nvSpPr>
        <p:spPr/>
        <p:txBody>
          <a:bodyPr/>
          <a:lstStyle/>
          <a:p>
            <a:r>
              <a:rPr lang="en-US" smtClean="0"/>
              <a:t>Footer Helvetica 9 pt</a:t>
            </a:r>
            <a:endParaRPr lang="en-US" dirty="0"/>
          </a:p>
        </p:txBody>
      </p:sp>
      <p:sp>
        <p:nvSpPr>
          <p:cNvPr id="9" name="Slide Number Placeholder 8"/>
          <p:cNvSpPr>
            <a:spLocks noGrp="1"/>
          </p:cNvSpPr>
          <p:nvPr>
            <p:ph type="sldNum" sz="quarter" idx="12"/>
          </p:nvPr>
        </p:nvSpPr>
        <p:spPr>
          <a:xfrm>
            <a:off x="8442723" y="4674394"/>
            <a:ext cx="406003" cy="273844"/>
          </a:xfrm>
          <a:prstGeom prst="rect">
            <a:avLst/>
          </a:prstGeom>
        </p:spPr>
        <p:txBody>
          <a:bodyPr/>
          <a:lstStyle/>
          <a:p>
            <a:fld id="{D57F1E4F-1CFF-5643-939E-217C01CDF565}" type="slidenum">
              <a:rPr lang="en-US" dirty="0"/>
              <a:pPr/>
              <a:t>‹Nr.›</a:t>
            </a:fld>
            <a:endParaRPr lang="en-US" dirty="0"/>
          </a:p>
        </p:txBody>
      </p:sp>
      <p:sp>
        <p:nvSpPr>
          <p:cNvPr id="11"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12" name="Foliennummernplatzhalter 8"/>
          <p:cNvSpPr txBox="1">
            <a:spLocks/>
          </p:cNvSpPr>
          <p:nvPr userDrawn="1"/>
        </p:nvSpPr>
        <p:spPr>
          <a:xfrm>
            <a:off x="0" y="4676776"/>
            <a:ext cx="510779" cy="271463"/>
          </a:xfrm>
          <a:prstGeom prst="rect">
            <a:avLst/>
          </a:prstGeom>
        </p:spPr>
        <p:txBody>
          <a:bodyPr vert="horz" lIns="68580" tIns="34290" rIns="0" bIns="34290" rtlCol="0" anchor="ctr"/>
          <a:lstStyle>
            <a:defPPr>
              <a:defRPr lang="en-US"/>
            </a:defPPr>
            <a:lvl1pPr marL="0" algn="l" defTabSz="342900" rtl="0" eaLnBrk="1" latinLnBrk="0" hangingPunct="1">
              <a:defRPr sz="700" kern="1200">
                <a:solidFill>
                  <a:schemeClr val="bg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40867405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0779" y="121616"/>
            <a:ext cx="7046119" cy="9906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28515F5-BCB8-4DB9-8D7D-75AA15955025}" type="datetime1">
              <a:rPr lang="en-US" smtClean="0"/>
              <a:t>7/20/2016</a:t>
            </a:fld>
            <a:endParaRPr lang="en-US" dirty="0"/>
          </a:p>
        </p:txBody>
      </p:sp>
      <p:sp>
        <p:nvSpPr>
          <p:cNvPr id="4" name="Footer Placeholder 3"/>
          <p:cNvSpPr>
            <a:spLocks noGrp="1"/>
          </p:cNvSpPr>
          <p:nvPr>
            <p:ph type="ftr" sz="quarter" idx="11"/>
          </p:nvPr>
        </p:nvSpPr>
        <p:spPr/>
        <p:txBody>
          <a:bodyPr/>
          <a:lstStyle/>
          <a:p>
            <a:r>
              <a:rPr lang="en-US" smtClean="0"/>
              <a:t>Footer Helvetica 9 pt</a:t>
            </a:r>
            <a:endParaRPr lang="en-US" dirty="0"/>
          </a:p>
        </p:txBody>
      </p:sp>
      <p:sp>
        <p:nvSpPr>
          <p:cNvPr id="7"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8"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17382562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0779" y="121616"/>
            <a:ext cx="7046119" cy="9906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0833614-DA15-4158-B4C8-B5DAD7001DEB}" type="datetime1">
              <a:rPr lang="en-US" smtClean="0"/>
              <a:t>7/20/2016</a:t>
            </a:fld>
            <a:endParaRPr lang="en-US" dirty="0"/>
          </a:p>
        </p:txBody>
      </p:sp>
      <p:sp>
        <p:nvSpPr>
          <p:cNvPr id="4" name="Footer Placeholder 3"/>
          <p:cNvSpPr>
            <a:spLocks noGrp="1"/>
          </p:cNvSpPr>
          <p:nvPr>
            <p:ph type="ftr" sz="quarter" idx="11"/>
          </p:nvPr>
        </p:nvSpPr>
        <p:spPr/>
        <p:txBody>
          <a:bodyPr/>
          <a:lstStyle/>
          <a:p>
            <a:r>
              <a:rPr lang="en-US" smtClean="0"/>
              <a:t>Footer Helvetica 9 pt</a:t>
            </a:r>
            <a:endParaRPr lang="en-US" dirty="0"/>
          </a:p>
        </p:txBody>
      </p:sp>
      <p:sp>
        <p:nvSpPr>
          <p:cNvPr id="7"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8" name="Rechteck 7"/>
          <p:cNvSpPr/>
          <p:nvPr userDrawn="1"/>
        </p:nvSpPr>
        <p:spPr>
          <a:xfrm>
            <a:off x="6692900" y="0"/>
            <a:ext cx="2451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2956560"/>
            <a:ext cx="457200" cy="2186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3692774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CA818-73C7-4C51-9B50-07F2DE657A8F}" type="datetime1">
              <a:rPr lang="en-US" smtClean="0"/>
              <a:t>7/20/2016</a:t>
            </a:fld>
            <a:endParaRPr lang="en-US" dirty="0"/>
          </a:p>
        </p:txBody>
      </p:sp>
      <p:sp>
        <p:nvSpPr>
          <p:cNvPr id="3" name="Footer Placeholder 2"/>
          <p:cNvSpPr>
            <a:spLocks noGrp="1"/>
          </p:cNvSpPr>
          <p:nvPr>
            <p:ph type="ftr" sz="quarter" idx="11"/>
          </p:nvPr>
        </p:nvSpPr>
        <p:spPr/>
        <p:txBody>
          <a:bodyPr/>
          <a:lstStyle/>
          <a:p>
            <a:r>
              <a:rPr lang="en-US" smtClean="0"/>
              <a:t>Footer Helvetica 9 pt</a:t>
            </a:r>
            <a:endParaRPr lang="en-US" dirty="0"/>
          </a:p>
        </p:txBody>
      </p:sp>
      <p:sp>
        <p:nvSpPr>
          <p:cNvPr id="6"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7"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24854750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r>
              <a:rPr lang="en-GB" altLang="en-US"/>
              <a:t/>
            </a:r>
            <a:br>
              <a:rPr lang="en-GB" altLang="en-US"/>
            </a:br>
            <a:fld id="{5AD4DBD6-D401-46A7-AC70-4B750AD39882}" type="slidenum">
              <a:rPr lang="en-GB" altLang="en-US" sz="1000"/>
              <a:pPr/>
              <a:t>‹Nr.›</a:t>
            </a:fld>
            <a:endParaRPr lang="en-GB" altLang="en-US" sz="1000"/>
          </a:p>
        </p:txBody>
      </p:sp>
    </p:spTree>
    <p:extLst>
      <p:ext uri="{BB962C8B-B14F-4D97-AF65-F5344CB8AC3E}">
        <p14:creationId xmlns:p14="http://schemas.microsoft.com/office/powerpoint/2010/main" val="32218289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vider">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498"/>
            <a:ext cx="9143245" cy="5138504"/>
          </a:xfrm>
          <a:prstGeom prst="rect">
            <a:avLst/>
          </a:prstGeom>
        </p:spPr>
      </p:pic>
      <p:sp>
        <p:nvSpPr>
          <p:cNvPr id="2" name="Title 1"/>
          <p:cNvSpPr>
            <a:spLocks noGrp="1"/>
          </p:cNvSpPr>
          <p:nvPr>
            <p:ph type="ctrTitle"/>
          </p:nvPr>
        </p:nvSpPr>
        <p:spPr>
          <a:xfrm>
            <a:off x="512112" y="1935238"/>
            <a:ext cx="7044387" cy="1677546"/>
          </a:xfrm>
        </p:spPr>
        <p:txBody>
          <a:bodyPr anchor="ctr">
            <a:noAutofit/>
          </a:bodyPr>
          <a:lstStyle>
            <a:lvl1pPr algn="l" defTabSz="342900" rtl="0" eaLnBrk="1" latinLnBrk="0" hangingPunct="1">
              <a:spcBef>
                <a:spcPct val="0"/>
              </a:spcBef>
              <a:buNone/>
              <a:defRPr lang="en-US" sz="2800" kern="1200" dirty="0">
                <a:solidFill>
                  <a:srgbClr val="AFB600"/>
                </a:solidFill>
                <a:latin typeface="Helvetica"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2112" y="3613104"/>
            <a:ext cx="7044387" cy="8226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F5DC974-9C94-4807-A9FA-47FC5139B8D0}"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smtClean="0"/>
              <a:t>Footer Helvetica 9 pt</a:t>
            </a:r>
            <a:endParaRPr lang="en-US" dirty="0"/>
          </a:p>
        </p:txBody>
      </p:sp>
      <p:sp>
        <p:nvSpPr>
          <p:cNvPr id="6" name="Slide Number Placeholder 5"/>
          <p:cNvSpPr>
            <a:spLocks noGrp="1"/>
          </p:cNvSpPr>
          <p:nvPr>
            <p:ph type="sldNum" sz="quarter" idx="12"/>
          </p:nvPr>
        </p:nvSpPr>
        <p:spPr>
          <a:xfrm>
            <a:off x="8457010" y="4674394"/>
            <a:ext cx="406003" cy="273844"/>
          </a:xfrm>
          <a:prstGeom prst="rect">
            <a:avLst/>
          </a:prstGeom>
        </p:spPr>
        <p:txBody>
          <a:bodyPr/>
          <a:lstStyle>
            <a:lvl1pPr>
              <a:defRPr>
                <a:solidFill>
                  <a:schemeClr val="tx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493230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508000" y="1247776"/>
            <a:ext cx="7048897" cy="3193256"/>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68EC603-372D-45B1-ADCF-336669521C2D}" type="datetime1">
              <a:rPr lang="en-US" smtClean="0"/>
              <a:t>7/20/2016</a:t>
            </a:fld>
            <a:endParaRPr lang="en-US" dirty="0"/>
          </a:p>
        </p:txBody>
      </p:sp>
      <p:sp>
        <p:nvSpPr>
          <p:cNvPr id="5" name="Footer Placeholder 4"/>
          <p:cNvSpPr>
            <a:spLocks noGrp="1"/>
          </p:cNvSpPr>
          <p:nvPr>
            <p:ph type="ftr" sz="quarter" idx="11"/>
          </p:nvPr>
        </p:nvSpPr>
        <p:spPr/>
        <p:txBody>
          <a:bodyPr/>
          <a:lstStyle>
            <a:lvl1pPr>
              <a:defRPr sz="700"/>
            </a:lvl1pPr>
          </a:lstStyle>
          <a:p>
            <a:r>
              <a:rPr lang="en-US" smtClean="0"/>
              <a:t>Footer Helvetica 9 pt</a:t>
            </a:r>
            <a:endParaRPr lang="en-US" dirty="0"/>
          </a:p>
        </p:txBody>
      </p:sp>
      <p:sp>
        <p:nvSpPr>
          <p:cNvPr id="10"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8" name="Slide Number Placeholder 6"/>
          <p:cNvSpPr>
            <a:spLocks noGrp="1"/>
          </p:cNvSpPr>
          <p:nvPr>
            <p:ph type="sldNum" sz="quarter" idx="12"/>
          </p:nvPr>
        </p:nvSpPr>
        <p:spPr>
          <a:xfrm>
            <a:off x="0" y="4676842"/>
            <a:ext cx="391715" cy="273844"/>
          </a:xfrm>
          <a:prstGeom prst="rect">
            <a:avLst/>
          </a:prstGeom>
        </p:spPr>
        <p:txBody>
          <a:bodyPr/>
          <a:lstStyle/>
          <a:p>
            <a:fld id="{6FF9F0C5-380F-41C2-899A-BAC0F0927E16}" type="slidenum">
              <a:rPr lang="en-US" dirty="0"/>
              <a:t>‹Nr.›</a:t>
            </a:fld>
            <a:endParaRPr lang="en-US" dirty="0"/>
          </a:p>
        </p:txBody>
      </p:sp>
    </p:spTree>
    <p:extLst>
      <p:ext uri="{BB962C8B-B14F-4D97-AF65-F5344CB8AC3E}">
        <p14:creationId xmlns:p14="http://schemas.microsoft.com/office/powerpoint/2010/main" val="223580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08000" y="1247776"/>
            <a:ext cx="3464135" cy="3193256"/>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092763" y="1247776"/>
            <a:ext cx="3464135" cy="3193257"/>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A6B36B6-0CB6-41EC-8905-480587CDAF50}" type="datetime1">
              <a:rPr lang="en-US" smtClean="0"/>
              <a:t>7/20/2016</a:t>
            </a:fld>
            <a:endParaRPr lang="en-US" dirty="0"/>
          </a:p>
        </p:txBody>
      </p:sp>
      <p:sp>
        <p:nvSpPr>
          <p:cNvPr id="6" name="Footer Placeholder 5"/>
          <p:cNvSpPr>
            <a:spLocks noGrp="1"/>
          </p:cNvSpPr>
          <p:nvPr>
            <p:ph type="ftr" sz="quarter" idx="11"/>
          </p:nvPr>
        </p:nvSpPr>
        <p:spPr/>
        <p:txBody>
          <a:bodyPr/>
          <a:lstStyle/>
          <a:p>
            <a:r>
              <a:rPr lang="en-US" smtClean="0"/>
              <a:t>Footer Helvetica 9 pt</a:t>
            </a:r>
            <a:endParaRPr lang="en-US" dirty="0"/>
          </a:p>
        </p:txBody>
      </p:sp>
      <p:sp>
        <p:nvSpPr>
          <p:cNvPr id="10"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9" name="Slide Number Placeholder 6"/>
          <p:cNvSpPr>
            <a:spLocks noGrp="1"/>
          </p:cNvSpPr>
          <p:nvPr>
            <p:ph type="sldNum" sz="quarter" idx="12"/>
          </p:nvPr>
        </p:nvSpPr>
        <p:spPr>
          <a:xfrm>
            <a:off x="0" y="4676842"/>
            <a:ext cx="391715" cy="273844"/>
          </a:xfrm>
          <a:prstGeom prst="rect">
            <a:avLst/>
          </a:prstGeom>
        </p:spPr>
        <p:txBody>
          <a:bodyPr/>
          <a:lstStyle/>
          <a:p>
            <a:fld id="{6FF9F0C5-380F-41C2-899A-BAC0F0927E16}" type="slidenum">
              <a:rPr lang="en-US" dirty="0"/>
              <a:t>‹Nr.›</a:t>
            </a:fld>
            <a:endParaRPr lang="en-US" dirty="0"/>
          </a:p>
        </p:txBody>
      </p:sp>
    </p:spTree>
    <p:extLst>
      <p:ext uri="{BB962C8B-B14F-4D97-AF65-F5344CB8AC3E}">
        <p14:creationId xmlns:p14="http://schemas.microsoft.com/office/powerpoint/2010/main" val="20616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6809" y="1247775"/>
            <a:ext cx="3466307" cy="432197"/>
          </a:xfrm>
        </p:spPr>
        <p:txBody>
          <a:bodyPr anchor="ctr">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506809" y="1680694"/>
            <a:ext cx="3466307" cy="2760185"/>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094560" y="1247775"/>
            <a:ext cx="3462338" cy="432197"/>
          </a:xfrm>
        </p:spPr>
        <p:txBody>
          <a:bodyPr anchor="ctr">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094561" y="1685523"/>
            <a:ext cx="3462337" cy="2755509"/>
          </a:xfr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B78720-E657-43EE-A4E0-1BC290B82697}" type="datetime1">
              <a:rPr lang="en-US" smtClean="0"/>
              <a:t>7/20/2016</a:t>
            </a:fld>
            <a:endParaRPr lang="en-US" dirty="0"/>
          </a:p>
        </p:txBody>
      </p:sp>
      <p:sp>
        <p:nvSpPr>
          <p:cNvPr id="8" name="Footer Placeholder 7"/>
          <p:cNvSpPr>
            <a:spLocks noGrp="1"/>
          </p:cNvSpPr>
          <p:nvPr>
            <p:ph type="ftr" sz="quarter" idx="11"/>
          </p:nvPr>
        </p:nvSpPr>
        <p:spPr/>
        <p:txBody>
          <a:bodyPr/>
          <a:lstStyle/>
          <a:p>
            <a:r>
              <a:rPr lang="en-US" smtClean="0"/>
              <a:t>Footer Helvetica 9 pt</a:t>
            </a:r>
            <a:endParaRPr lang="en-US" dirty="0"/>
          </a:p>
        </p:txBody>
      </p:sp>
      <p:sp>
        <p:nvSpPr>
          <p:cNvPr id="9" name="Slide Number Placeholder 8"/>
          <p:cNvSpPr>
            <a:spLocks noGrp="1"/>
          </p:cNvSpPr>
          <p:nvPr>
            <p:ph type="sldNum" sz="quarter" idx="12"/>
          </p:nvPr>
        </p:nvSpPr>
        <p:spPr>
          <a:xfrm>
            <a:off x="8442723" y="4674394"/>
            <a:ext cx="406003" cy="273844"/>
          </a:xfrm>
          <a:prstGeom prst="rect">
            <a:avLst/>
          </a:prstGeom>
        </p:spPr>
        <p:txBody>
          <a:bodyPr/>
          <a:lstStyle/>
          <a:p>
            <a:fld id="{D57F1E4F-1CFF-5643-939E-217C01CDF565}" type="slidenum">
              <a:rPr lang="en-US" dirty="0"/>
              <a:pPr/>
              <a:t>‹Nr.›</a:t>
            </a:fld>
            <a:endParaRPr lang="en-US" dirty="0"/>
          </a:p>
        </p:txBody>
      </p:sp>
      <p:sp>
        <p:nvSpPr>
          <p:cNvPr id="11"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
        <p:nvSpPr>
          <p:cNvPr id="12" name="Slide Number Placeholder 6"/>
          <p:cNvSpPr txBox="1">
            <a:spLocks/>
          </p:cNvSpPr>
          <p:nvPr userDrawn="1"/>
        </p:nvSpPr>
        <p:spPr>
          <a:xfrm>
            <a:off x="0" y="4676842"/>
            <a:ext cx="391715" cy="273844"/>
          </a:xfrm>
          <a:prstGeom prst="rect">
            <a:avLst/>
          </a:prstGeom>
        </p:spPr>
        <p:txBody>
          <a:bodyPr vert="horz" lIns="68580" tIns="34290" rIns="0" bIns="34290" rtlCol="0" anchor="ctr"/>
          <a:lstStyle>
            <a:defPPr>
              <a:defRPr lang="en-US"/>
            </a:defPPr>
            <a:lvl1pPr marL="0" algn="l" defTabSz="342900" rtl="0" eaLnBrk="1" latinLnBrk="0" hangingPunct="1">
              <a:defRPr sz="700" kern="1200">
                <a:solidFill>
                  <a:schemeClr val="bg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fld id="{6FF9F0C5-380F-41C2-899A-BAC0F0927E16}" type="slidenum">
              <a:rPr lang="en-US" smtClean="0"/>
              <a:pPr/>
              <a:t>‹Nr.›</a:t>
            </a:fld>
            <a:endParaRPr lang="en-US" dirty="0"/>
          </a:p>
        </p:txBody>
      </p:sp>
    </p:spTree>
    <p:extLst>
      <p:ext uri="{BB962C8B-B14F-4D97-AF65-F5344CB8AC3E}">
        <p14:creationId xmlns:p14="http://schemas.microsoft.com/office/powerpoint/2010/main" val="284527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0779" y="121616"/>
            <a:ext cx="7046119" cy="9906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FA356A7-EC12-4148-8C46-A40EE497BF4A}" type="datetime1">
              <a:rPr lang="en-US" smtClean="0"/>
              <a:t>7/20/2016</a:t>
            </a:fld>
            <a:endParaRPr lang="en-US" dirty="0"/>
          </a:p>
        </p:txBody>
      </p:sp>
      <p:sp>
        <p:nvSpPr>
          <p:cNvPr id="4" name="Footer Placeholder 3"/>
          <p:cNvSpPr>
            <a:spLocks noGrp="1"/>
          </p:cNvSpPr>
          <p:nvPr>
            <p:ph type="ftr" sz="quarter" idx="11"/>
          </p:nvPr>
        </p:nvSpPr>
        <p:spPr/>
        <p:txBody>
          <a:bodyPr/>
          <a:lstStyle/>
          <a:p>
            <a:r>
              <a:rPr lang="en-US" smtClean="0"/>
              <a:t>Footer Helvetica 9 pt</a:t>
            </a:r>
            <a:endParaRPr lang="en-US" dirty="0"/>
          </a:p>
        </p:txBody>
      </p:sp>
      <p:sp>
        <p:nvSpPr>
          <p:cNvPr id="5" name="Slide Number Placeholder 4"/>
          <p:cNvSpPr>
            <a:spLocks noGrp="1"/>
          </p:cNvSpPr>
          <p:nvPr>
            <p:ph type="sldNum" sz="quarter" idx="12"/>
          </p:nvPr>
        </p:nvSpPr>
        <p:spPr>
          <a:xfrm>
            <a:off x="0" y="4676842"/>
            <a:ext cx="391715" cy="273844"/>
          </a:xfrm>
          <a:prstGeom prst="rect">
            <a:avLst/>
          </a:prstGeom>
        </p:spPr>
        <p:txBody>
          <a:bodyPr/>
          <a:lstStyle/>
          <a:p>
            <a:fld id="{D57F1E4F-1CFF-5643-939E-217C01CDF565}" type="slidenum">
              <a:rPr lang="en-US" dirty="0"/>
              <a:pPr/>
              <a:t>‹Nr.›</a:t>
            </a:fld>
            <a:endParaRPr lang="en-US" dirty="0"/>
          </a:p>
        </p:txBody>
      </p:sp>
      <p:sp>
        <p:nvSpPr>
          <p:cNvPr id="7"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Tree>
    <p:extLst>
      <p:ext uri="{BB962C8B-B14F-4D97-AF65-F5344CB8AC3E}">
        <p14:creationId xmlns:p14="http://schemas.microsoft.com/office/powerpoint/2010/main" val="7847413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Title Only">
    <p:spTree>
      <p:nvGrpSpPr>
        <p:cNvPr id="1" name=""/>
        <p:cNvGrpSpPr/>
        <p:nvPr/>
      </p:nvGrpSpPr>
      <p:grpSpPr>
        <a:xfrm>
          <a:off x="0" y="0"/>
          <a:ext cx="0" cy="0"/>
          <a:chOff x="0" y="0"/>
          <a:chExt cx="0" cy="0"/>
        </a:xfrm>
      </p:grpSpPr>
      <p:sp>
        <p:nvSpPr>
          <p:cNvPr id="8" name="Rechteck 7"/>
          <p:cNvSpPr/>
          <p:nvPr userDrawn="1"/>
        </p:nvSpPr>
        <p:spPr>
          <a:xfrm>
            <a:off x="6692900" y="0"/>
            <a:ext cx="2451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userDrawn="1"/>
        </p:nvSpPr>
        <p:spPr>
          <a:xfrm>
            <a:off x="0" y="2956560"/>
            <a:ext cx="457200" cy="2186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10779" y="121616"/>
            <a:ext cx="7046119" cy="9906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D82D79E-A41F-4573-8CED-AED7B70810D6}" type="datetime1">
              <a:rPr lang="en-US" smtClean="0"/>
              <a:t>7/20/2016</a:t>
            </a:fld>
            <a:endParaRPr lang="en-US" dirty="0"/>
          </a:p>
        </p:txBody>
      </p:sp>
      <p:sp>
        <p:nvSpPr>
          <p:cNvPr id="4" name="Footer Placeholder 3"/>
          <p:cNvSpPr>
            <a:spLocks noGrp="1"/>
          </p:cNvSpPr>
          <p:nvPr>
            <p:ph type="ftr" sz="quarter" idx="11"/>
          </p:nvPr>
        </p:nvSpPr>
        <p:spPr/>
        <p:txBody>
          <a:bodyPr/>
          <a:lstStyle>
            <a:lvl1pPr>
              <a:defRPr>
                <a:solidFill>
                  <a:srgbClr val="929292"/>
                </a:solidFill>
              </a:defRPr>
            </a:lvl1pPr>
          </a:lstStyle>
          <a:p>
            <a:r>
              <a:rPr lang="en-US" dirty="0" smtClean="0"/>
              <a:t>Footer Helvetica 9 </a:t>
            </a:r>
            <a:r>
              <a:rPr lang="en-US" dirty="0" err="1" smtClean="0"/>
              <a:t>pt</a:t>
            </a:r>
            <a:endParaRPr lang="en-US" dirty="0"/>
          </a:p>
        </p:txBody>
      </p:sp>
      <p:sp>
        <p:nvSpPr>
          <p:cNvPr id="5" name="Slide Number Placeholder 4"/>
          <p:cNvSpPr>
            <a:spLocks noGrp="1"/>
          </p:cNvSpPr>
          <p:nvPr>
            <p:ph type="sldNum" sz="quarter" idx="12"/>
          </p:nvPr>
        </p:nvSpPr>
        <p:spPr>
          <a:xfrm>
            <a:off x="0" y="4676842"/>
            <a:ext cx="391715" cy="273844"/>
          </a:xfrm>
          <a:prstGeom prst="rect">
            <a:avLst/>
          </a:prstGeom>
        </p:spPr>
        <p:txBody>
          <a:bodyPr/>
          <a:lstStyle>
            <a:lvl1pPr>
              <a:defRPr>
                <a:solidFill>
                  <a:srgbClr val="929292"/>
                </a:solidFill>
              </a:defRPr>
            </a:lvl1pPr>
          </a:lstStyle>
          <a:p>
            <a:fld id="{D57F1E4F-1CFF-5643-939E-217C01CDF565}" type="slidenum">
              <a:rPr lang="en-US" smtClean="0"/>
              <a:pPr/>
              <a:t>‹Nr.›</a:t>
            </a:fld>
            <a:endParaRPr lang="en-US" dirty="0"/>
          </a:p>
        </p:txBody>
      </p:sp>
      <p:sp>
        <p:nvSpPr>
          <p:cNvPr id="7"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Tree>
    <p:extLst>
      <p:ext uri="{BB962C8B-B14F-4D97-AF65-F5344CB8AC3E}">
        <p14:creationId xmlns:p14="http://schemas.microsoft.com/office/powerpoint/2010/main" val="134540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68734-47CA-4094-BC38-0795325070CF}" type="datetime1">
              <a:rPr lang="en-US" smtClean="0"/>
              <a:t>7/20/2016</a:t>
            </a:fld>
            <a:endParaRPr lang="en-US" dirty="0"/>
          </a:p>
        </p:txBody>
      </p:sp>
      <p:sp>
        <p:nvSpPr>
          <p:cNvPr id="3" name="Footer Placeholder 2"/>
          <p:cNvSpPr>
            <a:spLocks noGrp="1"/>
          </p:cNvSpPr>
          <p:nvPr>
            <p:ph type="ftr" sz="quarter" idx="11"/>
          </p:nvPr>
        </p:nvSpPr>
        <p:spPr/>
        <p:txBody>
          <a:bodyPr/>
          <a:lstStyle/>
          <a:p>
            <a:r>
              <a:rPr lang="en-US" smtClean="0"/>
              <a:t>Footer Helvetica 9 pt</a:t>
            </a:r>
            <a:endParaRPr lang="en-US" dirty="0"/>
          </a:p>
        </p:txBody>
      </p:sp>
      <p:sp>
        <p:nvSpPr>
          <p:cNvPr id="4" name="Slide Number Placeholder 3"/>
          <p:cNvSpPr>
            <a:spLocks noGrp="1"/>
          </p:cNvSpPr>
          <p:nvPr>
            <p:ph type="sldNum" sz="quarter" idx="12"/>
          </p:nvPr>
        </p:nvSpPr>
        <p:spPr>
          <a:xfrm>
            <a:off x="0" y="4674394"/>
            <a:ext cx="391715" cy="273844"/>
          </a:xfrm>
          <a:prstGeom prst="rect">
            <a:avLst/>
          </a:prstGeom>
        </p:spPr>
        <p:txBody>
          <a:bodyPr/>
          <a:lstStyle>
            <a:lvl1pPr>
              <a:defRPr>
                <a:solidFill>
                  <a:schemeClr val="bg1"/>
                </a:solidFill>
              </a:defRPr>
            </a:lvl1pPr>
          </a:lstStyle>
          <a:p>
            <a:fld id="{D57F1E4F-1CFF-5643-939E-217C01CDF565}" type="slidenum">
              <a:rPr lang="en-US" smtClean="0"/>
              <a:pPr/>
              <a:t>‹Nr.›</a:t>
            </a:fld>
            <a:endParaRPr lang="en-US" dirty="0"/>
          </a:p>
        </p:txBody>
      </p:sp>
      <p:sp>
        <p:nvSpPr>
          <p:cNvPr id="6" name="Textplatzhalter 9"/>
          <p:cNvSpPr>
            <a:spLocks noGrp="1"/>
          </p:cNvSpPr>
          <p:nvPr>
            <p:ph type="body" sz="quarter" idx="13" hasCustomPrompt="1"/>
          </p:nvPr>
        </p:nvSpPr>
        <p:spPr>
          <a:xfrm>
            <a:off x="510779" y="4438650"/>
            <a:ext cx="7046119" cy="238125"/>
          </a:xfrm>
        </p:spPr>
        <p:txBody>
          <a:bodyPr anchor="b">
            <a:noAutofit/>
          </a:bodyPr>
          <a:lstStyle>
            <a:lvl1pPr marL="0" indent="0">
              <a:spcBef>
                <a:spcPts val="0"/>
              </a:spcBef>
              <a:spcAft>
                <a:spcPts val="0"/>
              </a:spcAft>
              <a:buNone/>
              <a:defRPr sz="700"/>
            </a:lvl1pPr>
            <a:lvl2pPr marL="252413" indent="0">
              <a:buNone/>
              <a:defRPr sz="700"/>
            </a:lvl2pPr>
            <a:lvl3pPr marL="497681" indent="0">
              <a:buNone/>
              <a:defRPr sz="700"/>
            </a:lvl3pPr>
            <a:lvl4pPr marL="771525" indent="0">
              <a:buNone/>
              <a:defRPr sz="700"/>
            </a:lvl4pPr>
            <a:lvl5pPr marL="1040606" indent="0">
              <a:buNone/>
              <a:defRPr sz="700"/>
            </a:lvl5pPr>
          </a:lstStyle>
          <a:p>
            <a:pPr lvl="0"/>
            <a:r>
              <a:rPr lang="de-DE" dirty="0" smtClean="0"/>
              <a:t>References</a:t>
            </a:r>
            <a:endParaRPr lang="de-DE" dirty="0"/>
          </a:p>
        </p:txBody>
      </p:sp>
    </p:spTree>
    <p:extLst>
      <p:ext uri="{BB962C8B-B14F-4D97-AF65-F5344CB8AC3E}">
        <p14:creationId xmlns:p14="http://schemas.microsoft.com/office/powerpoint/2010/main" val="339130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498"/>
            <a:ext cx="9143245" cy="5138504"/>
          </a:xfrm>
          <a:prstGeom prst="rect">
            <a:avLst/>
          </a:prstGeom>
        </p:spPr>
      </p:pic>
      <p:sp>
        <p:nvSpPr>
          <p:cNvPr id="2" name="Title 1"/>
          <p:cNvSpPr>
            <a:spLocks noGrp="1"/>
          </p:cNvSpPr>
          <p:nvPr>
            <p:ph type="ctrTitle"/>
          </p:nvPr>
        </p:nvSpPr>
        <p:spPr>
          <a:xfrm>
            <a:off x="512113" y="1803401"/>
            <a:ext cx="6180392" cy="1234404"/>
          </a:xfrm>
        </p:spPr>
        <p:txBody>
          <a:bodyPr anchor="ctr">
            <a:noAutofit/>
          </a:bodyPr>
          <a:lstStyle>
            <a:lvl1pPr algn="l">
              <a:defRPr sz="2800">
                <a:solidFill>
                  <a:srgbClr val="ED184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2113" y="3038125"/>
            <a:ext cx="6180392" cy="8226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B3A0849-C3D5-42F1-B5A3-FB8C83E16442}" type="datetime1">
              <a:rPr lang="en-US" smtClean="0"/>
              <a:t>7/20/2016</a:t>
            </a:fld>
            <a:endParaRPr lang="en-US" dirty="0"/>
          </a:p>
        </p:txBody>
      </p:sp>
      <p:sp>
        <p:nvSpPr>
          <p:cNvPr id="5" name="Footer Placeholder 4"/>
          <p:cNvSpPr>
            <a:spLocks noGrp="1"/>
          </p:cNvSpPr>
          <p:nvPr>
            <p:ph type="ftr" sz="quarter" idx="11"/>
          </p:nvPr>
        </p:nvSpPr>
        <p:spPr/>
        <p:txBody>
          <a:bodyPr/>
          <a:lstStyle/>
          <a:p>
            <a:r>
              <a:rPr lang="en-US" smtClean="0"/>
              <a:t>Footer Helvetica 9 pt</a:t>
            </a:r>
            <a:endParaRPr lang="en-US" dirty="0"/>
          </a:p>
        </p:txBody>
      </p:sp>
      <p:sp>
        <p:nvSpPr>
          <p:cNvPr id="6" name="Slide Number Placeholder 5"/>
          <p:cNvSpPr>
            <a:spLocks noGrp="1"/>
          </p:cNvSpPr>
          <p:nvPr>
            <p:ph type="sldNum" sz="quarter" idx="12"/>
          </p:nvPr>
        </p:nvSpPr>
        <p:spPr>
          <a:xfrm>
            <a:off x="8457010" y="4674394"/>
            <a:ext cx="406003" cy="273844"/>
          </a:xfrm>
          <a:prstGeom prst="rect">
            <a:avLst/>
          </a:prstGeom>
        </p:spPr>
        <p:txBody>
          <a:bodyPr/>
          <a:lstStyle>
            <a:lvl1pPr>
              <a:defRPr>
                <a:solidFill>
                  <a:schemeClr val="tx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43559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a:extLst>
              <a:ext uri="{28A0092B-C50C-407E-A947-70E740481C1C}">
                <a14:useLocalDpi xmlns:a14="http://schemas.microsoft.com/office/drawing/2010/main" val="0"/>
              </a:ext>
            </a:extLst>
          </a:blip>
          <a:srcRect l="73218"/>
          <a:stretch/>
        </p:blipFill>
        <p:spPr>
          <a:xfrm>
            <a:off x="6692900" y="0"/>
            <a:ext cx="2451100" cy="5143500"/>
          </a:xfrm>
          <a:prstGeom prst="rect">
            <a:avLst/>
          </a:prstGeom>
        </p:spPr>
      </p:pic>
      <p:pic>
        <p:nvPicPr>
          <p:cNvPr id="25" name="Grafik 24"/>
          <p:cNvPicPr>
            <a:picLocks noChangeAspect="1"/>
          </p:cNvPicPr>
          <p:nvPr userDrawn="1"/>
        </p:nvPicPr>
        <p:blipFill rotWithShape="1">
          <a:blip r:embed="rId10">
            <a:extLst>
              <a:ext uri="{28A0092B-C50C-407E-A947-70E740481C1C}">
                <a14:useLocalDpi xmlns:a14="http://schemas.microsoft.com/office/drawing/2010/main" val="0"/>
              </a:ext>
            </a:extLst>
          </a:blip>
          <a:srcRect t="56296" r="94326"/>
          <a:stretch/>
        </p:blipFill>
        <p:spPr>
          <a:xfrm>
            <a:off x="0" y="2895600"/>
            <a:ext cx="519310" cy="2247900"/>
          </a:xfrm>
          <a:prstGeom prst="rect">
            <a:avLst/>
          </a:prstGeom>
        </p:spPr>
      </p:pic>
      <p:sp>
        <p:nvSpPr>
          <p:cNvPr id="2" name="Title Placeholder 1"/>
          <p:cNvSpPr>
            <a:spLocks noGrp="1"/>
          </p:cNvSpPr>
          <p:nvPr>
            <p:ph type="title"/>
          </p:nvPr>
        </p:nvSpPr>
        <p:spPr>
          <a:xfrm>
            <a:off x="510779" y="123960"/>
            <a:ext cx="7048897" cy="990600"/>
          </a:xfrm>
          <a:prstGeom prst="rect">
            <a:avLst/>
          </a:prstGeom>
        </p:spPr>
        <p:txBody>
          <a:bodyPr vert="horz" lIns="0" tIns="34290" rIns="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1247776"/>
            <a:ext cx="7048897" cy="3193256"/>
          </a:xfrm>
          <a:prstGeom prst="rect">
            <a:avLst/>
          </a:prstGeom>
        </p:spPr>
        <p:txBody>
          <a:bodyPr vert="horz" lIns="0" tIns="34290" rIns="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72944" y="4672131"/>
            <a:ext cx="683954" cy="273844"/>
          </a:xfrm>
          <a:prstGeom prst="rect">
            <a:avLst/>
          </a:prstGeom>
        </p:spPr>
        <p:txBody>
          <a:bodyPr vert="horz" lIns="68580" tIns="34290" rIns="68580" bIns="34290" rtlCol="0" anchor="ctr"/>
          <a:lstStyle>
            <a:lvl1pPr algn="r">
              <a:defRPr sz="700">
                <a:solidFill>
                  <a:schemeClr val="tx1">
                    <a:tint val="75000"/>
                  </a:schemeClr>
                </a:solidFill>
              </a:defRPr>
            </a:lvl1pPr>
          </a:lstStyle>
          <a:p>
            <a:fld id="{F5C3DC26-4493-40B5-82CA-D191AF2480E8}" type="datetime1">
              <a:rPr lang="en-US" smtClean="0"/>
              <a:t>7/20/2016</a:t>
            </a:fld>
            <a:endParaRPr lang="en-US" dirty="0"/>
          </a:p>
        </p:txBody>
      </p:sp>
      <p:sp>
        <p:nvSpPr>
          <p:cNvPr id="5" name="Footer Placeholder 4"/>
          <p:cNvSpPr>
            <a:spLocks noGrp="1"/>
          </p:cNvSpPr>
          <p:nvPr>
            <p:ph type="ftr" sz="quarter" idx="3"/>
          </p:nvPr>
        </p:nvSpPr>
        <p:spPr>
          <a:xfrm>
            <a:off x="508001" y="4672131"/>
            <a:ext cx="6184503" cy="273844"/>
          </a:xfrm>
          <a:prstGeom prst="rect">
            <a:avLst/>
          </a:prstGeom>
        </p:spPr>
        <p:txBody>
          <a:bodyPr vert="horz" lIns="0" tIns="34290" rIns="68580" bIns="34290" rtlCol="0" anchor="ctr"/>
          <a:lstStyle>
            <a:lvl1pPr algn="l">
              <a:defRPr sz="700">
                <a:solidFill>
                  <a:schemeClr val="tx1">
                    <a:tint val="75000"/>
                  </a:schemeClr>
                </a:solidFill>
              </a:defRPr>
            </a:lvl1pPr>
          </a:lstStyle>
          <a:p>
            <a:r>
              <a:rPr lang="en-US" smtClean="0"/>
              <a:t>Footer Helvetica 9 pt</a:t>
            </a:r>
            <a:endParaRPr lang="en-US" dirty="0"/>
          </a:p>
        </p:txBody>
      </p:sp>
      <p:sp>
        <p:nvSpPr>
          <p:cNvPr id="10" name="Textfeld 9"/>
          <p:cNvSpPr txBox="1"/>
          <p:nvPr userDrawn="1"/>
        </p:nvSpPr>
        <p:spPr>
          <a:xfrm>
            <a:off x="-371116" y="28286"/>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9,03</a:t>
            </a:r>
            <a:endParaRPr lang="de-DE" sz="700" dirty="0">
              <a:solidFill>
                <a:schemeClr val="bg1">
                  <a:lumMod val="65000"/>
                </a:schemeClr>
              </a:solidFill>
            </a:endParaRPr>
          </a:p>
        </p:txBody>
      </p:sp>
      <p:sp>
        <p:nvSpPr>
          <p:cNvPr id="31" name="Textfeld 30"/>
          <p:cNvSpPr txBox="1"/>
          <p:nvPr userDrawn="1"/>
        </p:nvSpPr>
        <p:spPr>
          <a:xfrm>
            <a:off x="-371116" y="1003773"/>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5,38</a:t>
            </a:r>
            <a:endParaRPr lang="de-DE" sz="700" dirty="0">
              <a:solidFill>
                <a:schemeClr val="bg1">
                  <a:lumMod val="65000"/>
                </a:schemeClr>
              </a:solidFill>
            </a:endParaRPr>
          </a:p>
        </p:txBody>
      </p:sp>
      <p:sp>
        <p:nvSpPr>
          <p:cNvPr id="32" name="Textfeld 31"/>
          <p:cNvSpPr txBox="1"/>
          <p:nvPr userDrawn="1"/>
        </p:nvSpPr>
        <p:spPr>
          <a:xfrm>
            <a:off x="-371116" y="1247776"/>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4,90</a:t>
            </a:r>
            <a:endParaRPr lang="de-DE" sz="700" dirty="0">
              <a:solidFill>
                <a:schemeClr val="bg1">
                  <a:lumMod val="65000"/>
                </a:schemeClr>
              </a:solidFill>
            </a:endParaRPr>
          </a:p>
        </p:txBody>
      </p:sp>
      <p:sp>
        <p:nvSpPr>
          <p:cNvPr id="33" name="Textfeld 32"/>
          <p:cNvSpPr txBox="1"/>
          <p:nvPr userDrawn="1"/>
        </p:nvSpPr>
        <p:spPr>
          <a:xfrm>
            <a:off x="-371116" y="4336525"/>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6,92</a:t>
            </a:r>
            <a:endParaRPr lang="de-DE" sz="700" dirty="0">
              <a:solidFill>
                <a:schemeClr val="bg1">
                  <a:lumMod val="65000"/>
                </a:schemeClr>
              </a:solidFill>
            </a:endParaRPr>
          </a:p>
        </p:txBody>
      </p:sp>
      <p:sp>
        <p:nvSpPr>
          <p:cNvPr id="34" name="Textfeld 33"/>
          <p:cNvSpPr txBox="1"/>
          <p:nvPr userDrawn="1"/>
        </p:nvSpPr>
        <p:spPr>
          <a:xfrm>
            <a:off x="-371116" y="4572901"/>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7,80</a:t>
            </a:r>
            <a:endParaRPr lang="de-DE" sz="700" dirty="0">
              <a:solidFill>
                <a:schemeClr val="bg1">
                  <a:lumMod val="65000"/>
                </a:schemeClr>
              </a:solidFill>
            </a:endParaRPr>
          </a:p>
        </p:txBody>
      </p:sp>
      <p:sp>
        <p:nvSpPr>
          <p:cNvPr id="35" name="Textfeld 34"/>
          <p:cNvSpPr txBox="1"/>
          <p:nvPr userDrawn="1"/>
        </p:nvSpPr>
        <p:spPr>
          <a:xfrm>
            <a:off x="-371116" y="4844364"/>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8,80</a:t>
            </a:r>
            <a:endParaRPr lang="de-DE" sz="700" dirty="0">
              <a:solidFill>
                <a:schemeClr val="bg1">
                  <a:lumMod val="65000"/>
                </a:schemeClr>
              </a:solidFill>
            </a:endParaRPr>
          </a:p>
        </p:txBody>
      </p:sp>
      <p:sp>
        <p:nvSpPr>
          <p:cNvPr id="36" name="Textfeld 35"/>
          <p:cNvSpPr txBox="1"/>
          <p:nvPr userDrawn="1"/>
        </p:nvSpPr>
        <p:spPr>
          <a:xfrm>
            <a:off x="143731" y="-103874"/>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15,04</a:t>
            </a:r>
            <a:endParaRPr lang="de-DE" sz="700" dirty="0">
              <a:solidFill>
                <a:schemeClr val="bg1">
                  <a:lumMod val="65000"/>
                </a:schemeClr>
              </a:solidFill>
            </a:endParaRPr>
          </a:p>
        </p:txBody>
      </p:sp>
      <p:sp>
        <p:nvSpPr>
          <p:cNvPr id="37" name="Textfeld 36"/>
          <p:cNvSpPr txBox="1"/>
          <p:nvPr userDrawn="1"/>
        </p:nvSpPr>
        <p:spPr>
          <a:xfrm>
            <a:off x="3606069" y="-103874"/>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2,22</a:t>
            </a:r>
            <a:endParaRPr lang="de-DE" sz="700" dirty="0">
              <a:solidFill>
                <a:schemeClr val="bg1">
                  <a:lumMod val="65000"/>
                </a:schemeClr>
              </a:solidFill>
            </a:endParaRPr>
          </a:p>
        </p:txBody>
      </p:sp>
      <p:sp>
        <p:nvSpPr>
          <p:cNvPr id="38" name="Textfeld 37"/>
          <p:cNvSpPr txBox="1"/>
          <p:nvPr userDrawn="1"/>
        </p:nvSpPr>
        <p:spPr>
          <a:xfrm>
            <a:off x="4094560" y="-103874"/>
            <a:ext cx="367048" cy="107722"/>
          </a:xfrm>
          <a:prstGeom prst="rect">
            <a:avLst/>
          </a:prstGeom>
          <a:noFill/>
        </p:spPr>
        <p:txBody>
          <a:bodyPr wrap="square" lIns="67500" tIns="0" rIns="68580" bIns="0" rtlCol="0">
            <a:spAutoFit/>
          </a:bodyPr>
          <a:lstStyle/>
          <a:p>
            <a:pPr algn="l"/>
            <a:r>
              <a:rPr lang="de-DE" sz="700" dirty="0" smtClean="0">
                <a:solidFill>
                  <a:schemeClr val="bg1">
                    <a:lumMod val="65000"/>
                  </a:schemeClr>
                </a:solidFill>
              </a:rPr>
              <a:t>1,77</a:t>
            </a:r>
            <a:endParaRPr lang="de-DE" sz="700" dirty="0">
              <a:solidFill>
                <a:schemeClr val="bg1">
                  <a:lumMod val="65000"/>
                </a:schemeClr>
              </a:solidFill>
            </a:endParaRPr>
          </a:p>
        </p:txBody>
      </p:sp>
      <p:sp>
        <p:nvSpPr>
          <p:cNvPr id="39" name="Textfeld 38"/>
          <p:cNvSpPr txBox="1"/>
          <p:nvPr userDrawn="1"/>
        </p:nvSpPr>
        <p:spPr>
          <a:xfrm>
            <a:off x="3847932" y="-239605"/>
            <a:ext cx="367048" cy="107722"/>
          </a:xfrm>
          <a:prstGeom prst="rect">
            <a:avLst/>
          </a:prstGeom>
          <a:noFill/>
        </p:spPr>
        <p:txBody>
          <a:bodyPr wrap="square" lIns="67500" tIns="0" rIns="68580" bIns="0" rtlCol="0">
            <a:spAutoFit/>
          </a:bodyPr>
          <a:lstStyle/>
          <a:p>
            <a:pPr algn="ctr"/>
            <a:r>
              <a:rPr lang="de-DE" sz="700" dirty="0" smtClean="0">
                <a:solidFill>
                  <a:schemeClr val="bg1">
                    <a:lumMod val="65000"/>
                  </a:schemeClr>
                </a:solidFill>
              </a:rPr>
              <a:t>2,00</a:t>
            </a:r>
            <a:endParaRPr lang="de-DE" sz="700" dirty="0">
              <a:solidFill>
                <a:schemeClr val="bg1">
                  <a:lumMod val="65000"/>
                </a:schemeClr>
              </a:solidFill>
            </a:endParaRPr>
          </a:p>
        </p:txBody>
      </p:sp>
      <p:sp>
        <p:nvSpPr>
          <p:cNvPr id="40" name="Textfeld 39"/>
          <p:cNvSpPr txBox="1"/>
          <p:nvPr userDrawn="1"/>
        </p:nvSpPr>
        <p:spPr>
          <a:xfrm>
            <a:off x="4572000" y="-103874"/>
            <a:ext cx="367048" cy="107722"/>
          </a:xfrm>
          <a:prstGeom prst="rect">
            <a:avLst/>
          </a:prstGeom>
          <a:noFill/>
        </p:spPr>
        <p:txBody>
          <a:bodyPr wrap="square" lIns="67500" tIns="0" rIns="68580" bIns="0" rtlCol="0">
            <a:spAutoFit/>
          </a:bodyPr>
          <a:lstStyle/>
          <a:p>
            <a:pPr algn="l"/>
            <a:r>
              <a:rPr lang="de-DE" sz="700" dirty="0" smtClean="0">
                <a:solidFill>
                  <a:schemeClr val="bg1">
                    <a:lumMod val="65000"/>
                  </a:schemeClr>
                </a:solidFill>
              </a:rPr>
              <a:t>0,00</a:t>
            </a:r>
            <a:endParaRPr lang="de-DE" sz="700" dirty="0">
              <a:solidFill>
                <a:schemeClr val="bg1">
                  <a:lumMod val="65000"/>
                </a:schemeClr>
              </a:solidFill>
            </a:endParaRPr>
          </a:p>
        </p:txBody>
      </p:sp>
      <p:sp>
        <p:nvSpPr>
          <p:cNvPr id="41" name="Textfeld 40"/>
          <p:cNvSpPr txBox="1"/>
          <p:nvPr userDrawn="1"/>
        </p:nvSpPr>
        <p:spPr>
          <a:xfrm>
            <a:off x="6325456" y="-103874"/>
            <a:ext cx="367048" cy="107722"/>
          </a:xfrm>
          <a:prstGeom prst="rect">
            <a:avLst/>
          </a:prstGeom>
          <a:noFill/>
        </p:spPr>
        <p:txBody>
          <a:bodyPr wrap="square" lIns="67500" tIns="0" rIns="68580" bIns="0" rtlCol="0">
            <a:spAutoFit/>
          </a:bodyPr>
          <a:lstStyle/>
          <a:p>
            <a:pPr algn="r"/>
            <a:r>
              <a:rPr lang="de-DE" sz="700" dirty="0" smtClean="0">
                <a:solidFill>
                  <a:schemeClr val="bg1">
                    <a:lumMod val="65000"/>
                  </a:schemeClr>
                </a:solidFill>
              </a:rPr>
              <a:t>7,85</a:t>
            </a:r>
            <a:endParaRPr lang="de-DE" sz="700" dirty="0">
              <a:solidFill>
                <a:schemeClr val="bg1">
                  <a:lumMod val="65000"/>
                </a:schemeClr>
              </a:solidFill>
            </a:endParaRPr>
          </a:p>
        </p:txBody>
      </p:sp>
      <p:sp>
        <p:nvSpPr>
          <p:cNvPr id="42" name="Textfeld 41"/>
          <p:cNvSpPr txBox="1"/>
          <p:nvPr userDrawn="1"/>
        </p:nvSpPr>
        <p:spPr>
          <a:xfrm>
            <a:off x="7189850" y="-103874"/>
            <a:ext cx="367048" cy="107722"/>
          </a:xfrm>
          <a:prstGeom prst="rect">
            <a:avLst/>
          </a:prstGeom>
          <a:noFill/>
        </p:spPr>
        <p:txBody>
          <a:bodyPr wrap="square" lIns="67500" tIns="0" rIns="68580" bIns="0" rtlCol="0">
            <a:spAutoFit/>
          </a:bodyPr>
          <a:lstStyle/>
          <a:p>
            <a:pPr algn="r"/>
            <a:r>
              <a:rPr lang="de-DE" sz="700" dirty="0" smtClean="0">
                <a:solidFill>
                  <a:schemeClr val="bg1">
                    <a:lumMod val="65000"/>
                  </a:schemeClr>
                </a:solidFill>
              </a:rPr>
              <a:t>11,05</a:t>
            </a:r>
            <a:endParaRPr lang="de-DE" sz="700" dirty="0">
              <a:solidFill>
                <a:schemeClr val="bg1">
                  <a:lumMod val="65000"/>
                </a:schemeClr>
              </a:solidFill>
            </a:endParaRPr>
          </a:p>
        </p:txBody>
      </p:sp>
      <p:sp>
        <p:nvSpPr>
          <p:cNvPr id="43" name="Textfeld 42"/>
          <p:cNvSpPr txBox="1"/>
          <p:nvPr userDrawn="1"/>
        </p:nvSpPr>
        <p:spPr>
          <a:xfrm>
            <a:off x="8484059" y="-103874"/>
            <a:ext cx="367048" cy="107722"/>
          </a:xfrm>
          <a:prstGeom prst="rect">
            <a:avLst/>
          </a:prstGeom>
          <a:noFill/>
        </p:spPr>
        <p:txBody>
          <a:bodyPr wrap="square" lIns="67500" tIns="0" rIns="68580" bIns="0" rtlCol="0">
            <a:spAutoFit/>
          </a:bodyPr>
          <a:lstStyle/>
          <a:p>
            <a:pPr algn="r"/>
            <a:r>
              <a:rPr lang="de-DE" sz="700" dirty="0" smtClean="0">
                <a:solidFill>
                  <a:schemeClr val="bg1">
                    <a:lumMod val="65000"/>
                  </a:schemeClr>
                </a:solidFill>
              </a:rPr>
              <a:t>15,85</a:t>
            </a:r>
            <a:endParaRPr lang="de-DE" sz="700" dirty="0">
              <a:solidFill>
                <a:schemeClr val="bg1">
                  <a:lumMod val="65000"/>
                </a:schemeClr>
              </a:solidFill>
            </a:endParaRPr>
          </a:p>
        </p:txBody>
      </p:sp>
      <p:sp>
        <p:nvSpPr>
          <p:cNvPr id="9"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3670350086"/>
      </p:ext>
    </p:extLst>
  </p:cSld>
  <p:clrMap bg1="lt1" tx1="dk1" bg2="lt2" tx2="dk2" accent1="accent1" accent2="accent2" accent3="accent3" accent4="accent4" accent5="accent5" accent6="accent6" hlink="hlink" folHlink="folHlink"/>
  <p:sldLayoutIdLst>
    <p:sldLayoutId id="2147483667" r:id="rId1"/>
    <p:sldLayoutId id="2147483709" r:id="rId2"/>
    <p:sldLayoutId id="2147483668" r:id="rId3"/>
    <p:sldLayoutId id="2147483669" r:id="rId4"/>
    <p:sldLayoutId id="2147483670" r:id="rId5"/>
    <p:sldLayoutId id="2147483671" r:id="rId6"/>
    <p:sldLayoutId id="2147483680" r:id="rId7"/>
    <p:sldLayoutId id="2147483672" r:id="rId8"/>
  </p:sldLayoutIdLst>
  <p:timing>
    <p:tnLst>
      <p:par>
        <p:cTn id="1" dur="indefinite" restart="never" nodeType="tmRoot"/>
      </p:par>
    </p:tnLst>
  </p:timing>
  <p:hf hdr="0" ftr="0" dt="0"/>
  <p:txStyles>
    <p:titleStyle>
      <a:lvl1pPr algn="l" defTabSz="342900" rtl="0" eaLnBrk="1" latinLnBrk="0" hangingPunct="1">
        <a:spcBef>
          <a:spcPct val="0"/>
        </a:spcBef>
        <a:buNone/>
        <a:defRPr sz="2600" kern="1200">
          <a:solidFill>
            <a:srgbClr val="AFB600"/>
          </a:solidFill>
          <a:latin typeface="Helvetica"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0025" indent="-200025" algn="l" defTabSz="342900" rtl="0" eaLnBrk="1" latinLnBrk="0" hangingPunct="1">
        <a:spcBef>
          <a:spcPts val="300"/>
        </a:spcBef>
        <a:spcAft>
          <a:spcPts val="600"/>
        </a:spcAft>
        <a:buClr>
          <a:srgbClr val="AFB600"/>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rgbClr val="AFB600"/>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rgbClr val="AFB600"/>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rgbClr val="AFB600"/>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rgbClr val="AFB600"/>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11">
            <a:extLst>
              <a:ext uri="{28A0092B-C50C-407E-A947-70E740481C1C}">
                <a14:useLocalDpi xmlns:a14="http://schemas.microsoft.com/office/drawing/2010/main" val="0"/>
              </a:ext>
            </a:extLst>
          </a:blip>
          <a:srcRect l="73196"/>
          <a:stretch/>
        </p:blipFill>
        <p:spPr>
          <a:xfrm>
            <a:off x="6692900" y="2498"/>
            <a:ext cx="2450722" cy="5138504"/>
          </a:xfrm>
          <a:prstGeom prst="rect">
            <a:avLst/>
          </a:prstGeom>
        </p:spPr>
      </p:pic>
      <p:pic>
        <p:nvPicPr>
          <p:cNvPr id="26" name="Grafik 25"/>
          <p:cNvPicPr>
            <a:picLocks noChangeAspect="1"/>
          </p:cNvPicPr>
          <p:nvPr userDrawn="1"/>
        </p:nvPicPr>
        <p:blipFill rotWithShape="1">
          <a:blip r:embed="rId11">
            <a:extLst>
              <a:ext uri="{28A0092B-C50C-407E-A947-70E740481C1C}">
                <a14:useLocalDpi xmlns:a14="http://schemas.microsoft.com/office/drawing/2010/main" val="0"/>
              </a:ext>
            </a:extLst>
          </a:blip>
          <a:srcRect r="94409"/>
          <a:stretch/>
        </p:blipFill>
        <p:spPr>
          <a:xfrm>
            <a:off x="0" y="0"/>
            <a:ext cx="511175" cy="5138504"/>
          </a:xfrm>
          <a:prstGeom prst="rect">
            <a:avLst/>
          </a:prstGeom>
        </p:spPr>
      </p:pic>
      <p:sp>
        <p:nvSpPr>
          <p:cNvPr id="2" name="Title Placeholder 1"/>
          <p:cNvSpPr>
            <a:spLocks noGrp="1"/>
          </p:cNvSpPr>
          <p:nvPr>
            <p:ph type="title"/>
          </p:nvPr>
        </p:nvSpPr>
        <p:spPr>
          <a:xfrm>
            <a:off x="510779" y="123960"/>
            <a:ext cx="7048897" cy="990600"/>
          </a:xfrm>
          <a:prstGeom prst="rect">
            <a:avLst/>
          </a:prstGeom>
        </p:spPr>
        <p:txBody>
          <a:bodyPr vert="horz" lIns="0" tIns="34290" rIns="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1247776"/>
            <a:ext cx="7048897" cy="3193256"/>
          </a:xfrm>
          <a:prstGeom prst="rect">
            <a:avLst/>
          </a:prstGeom>
        </p:spPr>
        <p:txBody>
          <a:bodyPr vert="horz" lIns="0" tIns="34290" rIns="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72944" y="4672131"/>
            <a:ext cx="683954" cy="273844"/>
          </a:xfrm>
          <a:prstGeom prst="rect">
            <a:avLst/>
          </a:prstGeom>
        </p:spPr>
        <p:txBody>
          <a:bodyPr vert="horz" lIns="68580" tIns="34290" rIns="68580" bIns="34290" rtlCol="0" anchor="ctr"/>
          <a:lstStyle>
            <a:lvl1pPr algn="r">
              <a:defRPr sz="700">
                <a:solidFill>
                  <a:schemeClr val="tx1">
                    <a:tint val="75000"/>
                  </a:schemeClr>
                </a:solidFill>
              </a:defRPr>
            </a:lvl1pPr>
          </a:lstStyle>
          <a:p>
            <a:fld id="{1C0DE277-11DE-409F-801E-42753B806DDF}" type="datetime1">
              <a:rPr lang="en-US" smtClean="0"/>
              <a:t>7/20/2016</a:t>
            </a:fld>
            <a:endParaRPr lang="en-US" dirty="0"/>
          </a:p>
        </p:txBody>
      </p:sp>
      <p:sp>
        <p:nvSpPr>
          <p:cNvPr id="5" name="Footer Placeholder 4"/>
          <p:cNvSpPr>
            <a:spLocks noGrp="1"/>
          </p:cNvSpPr>
          <p:nvPr>
            <p:ph type="ftr" sz="quarter" idx="3"/>
          </p:nvPr>
        </p:nvSpPr>
        <p:spPr>
          <a:xfrm>
            <a:off x="508001" y="4672131"/>
            <a:ext cx="6184503" cy="273844"/>
          </a:xfrm>
          <a:prstGeom prst="rect">
            <a:avLst/>
          </a:prstGeom>
        </p:spPr>
        <p:txBody>
          <a:bodyPr vert="horz" lIns="0" tIns="34290" rIns="68580" bIns="34290" rtlCol="0" anchor="ctr"/>
          <a:lstStyle>
            <a:lvl1pPr algn="l">
              <a:defRPr sz="700">
                <a:solidFill>
                  <a:schemeClr val="tx1">
                    <a:tint val="75000"/>
                  </a:schemeClr>
                </a:solidFill>
              </a:defRPr>
            </a:lvl1pPr>
          </a:lstStyle>
          <a:p>
            <a:r>
              <a:rPr lang="en-US" smtClean="0"/>
              <a:t>Footer Helvetica 9 pt</a:t>
            </a:r>
            <a:endParaRPr lang="en-US" dirty="0"/>
          </a:p>
        </p:txBody>
      </p:sp>
      <p:sp>
        <p:nvSpPr>
          <p:cNvPr id="10" name="Textfeld 9"/>
          <p:cNvSpPr txBox="1"/>
          <p:nvPr userDrawn="1"/>
        </p:nvSpPr>
        <p:spPr>
          <a:xfrm>
            <a:off x="-371116" y="28286"/>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9,03</a:t>
            </a:r>
            <a:endParaRPr lang="de-DE" sz="700" dirty="0">
              <a:solidFill>
                <a:schemeClr val="bg1">
                  <a:lumMod val="65000"/>
                </a:schemeClr>
              </a:solidFill>
            </a:endParaRPr>
          </a:p>
        </p:txBody>
      </p:sp>
      <p:sp>
        <p:nvSpPr>
          <p:cNvPr id="31" name="Textfeld 30"/>
          <p:cNvSpPr txBox="1"/>
          <p:nvPr userDrawn="1"/>
        </p:nvSpPr>
        <p:spPr>
          <a:xfrm>
            <a:off x="-371116" y="1003773"/>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5,38</a:t>
            </a:r>
            <a:endParaRPr lang="de-DE" sz="700" dirty="0">
              <a:solidFill>
                <a:schemeClr val="bg1">
                  <a:lumMod val="65000"/>
                </a:schemeClr>
              </a:solidFill>
            </a:endParaRPr>
          </a:p>
        </p:txBody>
      </p:sp>
      <p:sp>
        <p:nvSpPr>
          <p:cNvPr id="32" name="Textfeld 31"/>
          <p:cNvSpPr txBox="1"/>
          <p:nvPr userDrawn="1"/>
        </p:nvSpPr>
        <p:spPr>
          <a:xfrm>
            <a:off x="-371116" y="1247776"/>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4,90</a:t>
            </a:r>
            <a:endParaRPr lang="de-DE" sz="700" dirty="0">
              <a:solidFill>
                <a:schemeClr val="bg1">
                  <a:lumMod val="65000"/>
                </a:schemeClr>
              </a:solidFill>
            </a:endParaRPr>
          </a:p>
        </p:txBody>
      </p:sp>
      <p:sp>
        <p:nvSpPr>
          <p:cNvPr id="33" name="Textfeld 32"/>
          <p:cNvSpPr txBox="1"/>
          <p:nvPr userDrawn="1"/>
        </p:nvSpPr>
        <p:spPr>
          <a:xfrm>
            <a:off x="-371116" y="4336525"/>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6,92</a:t>
            </a:r>
            <a:endParaRPr lang="de-DE" sz="700" dirty="0">
              <a:solidFill>
                <a:schemeClr val="bg1">
                  <a:lumMod val="65000"/>
                </a:schemeClr>
              </a:solidFill>
            </a:endParaRPr>
          </a:p>
        </p:txBody>
      </p:sp>
      <p:sp>
        <p:nvSpPr>
          <p:cNvPr id="34" name="Textfeld 33"/>
          <p:cNvSpPr txBox="1"/>
          <p:nvPr userDrawn="1"/>
        </p:nvSpPr>
        <p:spPr>
          <a:xfrm>
            <a:off x="-371116" y="4572901"/>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7,80</a:t>
            </a:r>
            <a:endParaRPr lang="de-DE" sz="700" dirty="0">
              <a:solidFill>
                <a:schemeClr val="bg1">
                  <a:lumMod val="65000"/>
                </a:schemeClr>
              </a:solidFill>
            </a:endParaRPr>
          </a:p>
        </p:txBody>
      </p:sp>
      <p:sp>
        <p:nvSpPr>
          <p:cNvPr id="35" name="Textfeld 34"/>
          <p:cNvSpPr txBox="1"/>
          <p:nvPr userDrawn="1"/>
        </p:nvSpPr>
        <p:spPr>
          <a:xfrm>
            <a:off x="-371116" y="4844364"/>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8,80</a:t>
            </a:r>
            <a:endParaRPr lang="de-DE" sz="700" dirty="0">
              <a:solidFill>
                <a:schemeClr val="bg1">
                  <a:lumMod val="65000"/>
                </a:schemeClr>
              </a:solidFill>
            </a:endParaRPr>
          </a:p>
        </p:txBody>
      </p:sp>
      <p:sp>
        <p:nvSpPr>
          <p:cNvPr id="36" name="Textfeld 35"/>
          <p:cNvSpPr txBox="1"/>
          <p:nvPr userDrawn="1"/>
        </p:nvSpPr>
        <p:spPr>
          <a:xfrm>
            <a:off x="143731" y="-103874"/>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15,04</a:t>
            </a:r>
            <a:endParaRPr lang="de-DE" sz="700" dirty="0">
              <a:solidFill>
                <a:schemeClr val="bg1">
                  <a:lumMod val="65000"/>
                </a:schemeClr>
              </a:solidFill>
            </a:endParaRPr>
          </a:p>
        </p:txBody>
      </p:sp>
      <p:sp>
        <p:nvSpPr>
          <p:cNvPr id="37" name="Textfeld 36"/>
          <p:cNvSpPr txBox="1"/>
          <p:nvPr userDrawn="1"/>
        </p:nvSpPr>
        <p:spPr>
          <a:xfrm>
            <a:off x="3606069" y="-103874"/>
            <a:ext cx="367048" cy="107722"/>
          </a:xfrm>
          <a:prstGeom prst="rect">
            <a:avLst/>
          </a:prstGeom>
          <a:noFill/>
        </p:spPr>
        <p:txBody>
          <a:bodyPr wrap="square" lIns="0" tIns="0" rIns="68580" bIns="0" rtlCol="0">
            <a:spAutoFit/>
          </a:bodyPr>
          <a:lstStyle/>
          <a:p>
            <a:pPr algn="r"/>
            <a:r>
              <a:rPr lang="de-DE" sz="700" dirty="0" smtClean="0">
                <a:solidFill>
                  <a:schemeClr val="bg1">
                    <a:lumMod val="65000"/>
                  </a:schemeClr>
                </a:solidFill>
              </a:rPr>
              <a:t>2,22</a:t>
            </a:r>
            <a:endParaRPr lang="de-DE" sz="700" dirty="0">
              <a:solidFill>
                <a:schemeClr val="bg1">
                  <a:lumMod val="65000"/>
                </a:schemeClr>
              </a:solidFill>
            </a:endParaRPr>
          </a:p>
        </p:txBody>
      </p:sp>
      <p:sp>
        <p:nvSpPr>
          <p:cNvPr id="38" name="Textfeld 37"/>
          <p:cNvSpPr txBox="1"/>
          <p:nvPr userDrawn="1"/>
        </p:nvSpPr>
        <p:spPr>
          <a:xfrm>
            <a:off x="4094560" y="-103874"/>
            <a:ext cx="367048" cy="107722"/>
          </a:xfrm>
          <a:prstGeom prst="rect">
            <a:avLst/>
          </a:prstGeom>
          <a:noFill/>
        </p:spPr>
        <p:txBody>
          <a:bodyPr wrap="square" lIns="67500" tIns="0" rIns="68580" bIns="0" rtlCol="0">
            <a:spAutoFit/>
          </a:bodyPr>
          <a:lstStyle/>
          <a:p>
            <a:pPr algn="l"/>
            <a:r>
              <a:rPr lang="de-DE" sz="700" dirty="0" smtClean="0">
                <a:solidFill>
                  <a:schemeClr val="bg1">
                    <a:lumMod val="65000"/>
                  </a:schemeClr>
                </a:solidFill>
              </a:rPr>
              <a:t>1,77</a:t>
            </a:r>
            <a:endParaRPr lang="de-DE" sz="700" dirty="0">
              <a:solidFill>
                <a:schemeClr val="bg1">
                  <a:lumMod val="65000"/>
                </a:schemeClr>
              </a:solidFill>
            </a:endParaRPr>
          </a:p>
        </p:txBody>
      </p:sp>
      <p:sp>
        <p:nvSpPr>
          <p:cNvPr id="39" name="Textfeld 38"/>
          <p:cNvSpPr txBox="1"/>
          <p:nvPr userDrawn="1"/>
        </p:nvSpPr>
        <p:spPr>
          <a:xfrm>
            <a:off x="3847932" y="-239605"/>
            <a:ext cx="367048" cy="107722"/>
          </a:xfrm>
          <a:prstGeom prst="rect">
            <a:avLst/>
          </a:prstGeom>
          <a:noFill/>
        </p:spPr>
        <p:txBody>
          <a:bodyPr wrap="square" lIns="67500" tIns="0" rIns="68580" bIns="0" rtlCol="0">
            <a:spAutoFit/>
          </a:bodyPr>
          <a:lstStyle/>
          <a:p>
            <a:pPr algn="ctr"/>
            <a:r>
              <a:rPr lang="de-DE" sz="700" dirty="0" smtClean="0">
                <a:solidFill>
                  <a:schemeClr val="bg1">
                    <a:lumMod val="65000"/>
                  </a:schemeClr>
                </a:solidFill>
              </a:rPr>
              <a:t>2,00</a:t>
            </a:r>
            <a:endParaRPr lang="de-DE" sz="700" dirty="0">
              <a:solidFill>
                <a:schemeClr val="bg1">
                  <a:lumMod val="65000"/>
                </a:schemeClr>
              </a:solidFill>
            </a:endParaRPr>
          </a:p>
        </p:txBody>
      </p:sp>
      <p:sp>
        <p:nvSpPr>
          <p:cNvPr id="40" name="Textfeld 39"/>
          <p:cNvSpPr txBox="1"/>
          <p:nvPr userDrawn="1"/>
        </p:nvSpPr>
        <p:spPr>
          <a:xfrm>
            <a:off x="4572000" y="-103874"/>
            <a:ext cx="367048" cy="107722"/>
          </a:xfrm>
          <a:prstGeom prst="rect">
            <a:avLst/>
          </a:prstGeom>
          <a:noFill/>
        </p:spPr>
        <p:txBody>
          <a:bodyPr wrap="square" lIns="67500" tIns="0" rIns="68580" bIns="0" rtlCol="0">
            <a:spAutoFit/>
          </a:bodyPr>
          <a:lstStyle/>
          <a:p>
            <a:pPr algn="l"/>
            <a:r>
              <a:rPr lang="de-DE" sz="700" dirty="0" smtClean="0">
                <a:solidFill>
                  <a:schemeClr val="bg1">
                    <a:lumMod val="65000"/>
                  </a:schemeClr>
                </a:solidFill>
              </a:rPr>
              <a:t>0,00</a:t>
            </a:r>
            <a:endParaRPr lang="de-DE" sz="700" dirty="0">
              <a:solidFill>
                <a:schemeClr val="bg1">
                  <a:lumMod val="65000"/>
                </a:schemeClr>
              </a:solidFill>
            </a:endParaRPr>
          </a:p>
        </p:txBody>
      </p:sp>
      <p:sp>
        <p:nvSpPr>
          <p:cNvPr id="41" name="Textfeld 40"/>
          <p:cNvSpPr txBox="1"/>
          <p:nvPr userDrawn="1"/>
        </p:nvSpPr>
        <p:spPr>
          <a:xfrm>
            <a:off x="6325456" y="-103874"/>
            <a:ext cx="367048" cy="107722"/>
          </a:xfrm>
          <a:prstGeom prst="rect">
            <a:avLst/>
          </a:prstGeom>
          <a:noFill/>
        </p:spPr>
        <p:txBody>
          <a:bodyPr wrap="square" lIns="67500" tIns="0" rIns="68580" bIns="0" rtlCol="0">
            <a:spAutoFit/>
          </a:bodyPr>
          <a:lstStyle/>
          <a:p>
            <a:pPr algn="r"/>
            <a:r>
              <a:rPr lang="de-DE" sz="700" dirty="0" smtClean="0">
                <a:solidFill>
                  <a:schemeClr val="bg1">
                    <a:lumMod val="65000"/>
                  </a:schemeClr>
                </a:solidFill>
              </a:rPr>
              <a:t>7,85</a:t>
            </a:r>
            <a:endParaRPr lang="de-DE" sz="700" dirty="0">
              <a:solidFill>
                <a:schemeClr val="bg1">
                  <a:lumMod val="65000"/>
                </a:schemeClr>
              </a:solidFill>
            </a:endParaRPr>
          </a:p>
        </p:txBody>
      </p:sp>
      <p:sp>
        <p:nvSpPr>
          <p:cNvPr id="42" name="Textfeld 41"/>
          <p:cNvSpPr txBox="1"/>
          <p:nvPr userDrawn="1"/>
        </p:nvSpPr>
        <p:spPr>
          <a:xfrm>
            <a:off x="7189850" y="-103874"/>
            <a:ext cx="367048" cy="107722"/>
          </a:xfrm>
          <a:prstGeom prst="rect">
            <a:avLst/>
          </a:prstGeom>
          <a:noFill/>
        </p:spPr>
        <p:txBody>
          <a:bodyPr wrap="square" lIns="67500" tIns="0" rIns="68580" bIns="0" rtlCol="0">
            <a:spAutoFit/>
          </a:bodyPr>
          <a:lstStyle/>
          <a:p>
            <a:pPr algn="r"/>
            <a:r>
              <a:rPr lang="de-DE" sz="700" dirty="0" smtClean="0">
                <a:solidFill>
                  <a:schemeClr val="bg1">
                    <a:lumMod val="65000"/>
                  </a:schemeClr>
                </a:solidFill>
              </a:rPr>
              <a:t>11,05</a:t>
            </a:r>
            <a:endParaRPr lang="de-DE" sz="700" dirty="0">
              <a:solidFill>
                <a:schemeClr val="bg1">
                  <a:lumMod val="65000"/>
                </a:schemeClr>
              </a:solidFill>
            </a:endParaRPr>
          </a:p>
        </p:txBody>
      </p:sp>
      <p:sp>
        <p:nvSpPr>
          <p:cNvPr id="43" name="Textfeld 42"/>
          <p:cNvSpPr txBox="1"/>
          <p:nvPr userDrawn="1"/>
        </p:nvSpPr>
        <p:spPr>
          <a:xfrm>
            <a:off x="8484059" y="-103874"/>
            <a:ext cx="367048" cy="107722"/>
          </a:xfrm>
          <a:prstGeom prst="rect">
            <a:avLst/>
          </a:prstGeom>
          <a:noFill/>
        </p:spPr>
        <p:txBody>
          <a:bodyPr wrap="square" lIns="67500" tIns="0" rIns="68580" bIns="0" rtlCol="0">
            <a:spAutoFit/>
          </a:bodyPr>
          <a:lstStyle/>
          <a:p>
            <a:pPr algn="r"/>
            <a:r>
              <a:rPr lang="de-DE" sz="700" dirty="0" smtClean="0">
                <a:solidFill>
                  <a:schemeClr val="bg1">
                    <a:lumMod val="65000"/>
                  </a:schemeClr>
                </a:solidFill>
              </a:rPr>
              <a:t>15,85</a:t>
            </a:r>
            <a:endParaRPr lang="de-DE" sz="700" dirty="0">
              <a:solidFill>
                <a:schemeClr val="bg1">
                  <a:lumMod val="65000"/>
                </a:schemeClr>
              </a:solidFill>
            </a:endParaRPr>
          </a:p>
        </p:txBody>
      </p:sp>
      <p:sp>
        <p:nvSpPr>
          <p:cNvPr id="9" name="Foliennummernplatzhalter 8"/>
          <p:cNvSpPr>
            <a:spLocks noGrp="1"/>
          </p:cNvSpPr>
          <p:nvPr>
            <p:ph type="sldNum" sz="quarter" idx="4"/>
          </p:nvPr>
        </p:nvSpPr>
        <p:spPr>
          <a:xfrm>
            <a:off x="0" y="4676776"/>
            <a:ext cx="510779" cy="271463"/>
          </a:xfrm>
          <a:prstGeom prst="rect">
            <a:avLst/>
          </a:prstGeom>
        </p:spPr>
        <p:txBody>
          <a:bodyPr vert="horz" lIns="68580" tIns="34290" rIns="0" bIns="34290" rtlCol="0" anchor="ctr"/>
          <a:lstStyle>
            <a:lvl1pPr algn="l">
              <a:defRPr sz="700">
                <a:solidFill>
                  <a:schemeClr val="bg1"/>
                </a:solidFill>
              </a:defRPr>
            </a:lvl1pPr>
          </a:lstStyle>
          <a:p>
            <a:fld id="{8F672E1C-174F-40F5-90BA-302C2860ED43}" type="slidenum">
              <a:rPr lang="de-DE" smtClean="0"/>
              <a:pPr/>
              <a:t>‹Nr.›</a:t>
            </a:fld>
            <a:endParaRPr lang="de-DE" dirty="0"/>
          </a:p>
        </p:txBody>
      </p:sp>
    </p:spTree>
    <p:extLst>
      <p:ext uri="{BB962C8B-B14F-4D97-AF65-F5344CB8AC3E}">
        <p14:creationId xmlns:p14="http://schemas.microsoft.com/office/powerpoint/2010/main" val="3556526096"/>
      </p:ext>
    </p:extLst>
  </p:cSld>
  <p:clrMap bg1="lt1" tx1="dk1" bg2="lt2" tx2="dk2" accent1="accent1" accent2="accent2" accent3="accent3" accent4="accent4" accent5="accent5" accent6="accent6" hlink="hlink" folHlink="folHlink"/>
  <p:sldLayoutIdLst>
    <p:sldLayoutId id="2147483674" r:id="rId1"/>
    <p:sldLayoutId id="2147483708" r:id="rId2"/>
    <p:sldLayoutId id="2147483675" r:id="rId3"/>
    <p:sldLayoutId id="2147483676" r:id="rId4"/>
    <p:sldLayoutId id="2147483677" r:id="rId5"/>
    <p:sldLayoutId id="2147483678" r:id="rId6"/>
    <p:sldLayoutId id="2147483681" r:id="rId7"/>
    <p:sldLayoutId id="2147483679" r:id="rId8"/>
    <p:sldLayoutId id="2147483711" r:id="rId9"/>
  </p:sldLayoutIdLst>
  <p:timing>
    <p:tnLst>
      <p:par>
        <p:cTn id="1" dur="indefinite" restart="never" nodeType="tmRoot"/>
      </p:par>
    </p:tnLst>
  </p:timing>
  <p:hf hdr="0" ftr="0" dt="0"/>
  <p:txStyles>
    <p:titleStyle>
      <a:lvl1pPr algn="l" defTabSz="342900" rtl="0" eaLnBrk="1" latinLnBrk="0" hangingPunct="1">
        <a:spcBef>
          <a:spcPct val="0"/>
        </a:spcBef>
        <a:buNone/>
        <a:defRPr sz="2600" kern="1200">
          <a:solidFill>
            <a:srgbClr val="ED1849"/>
          </a:solidFill>
          <a:latin typeface="Helvetica"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0025" indent="-200025" algn="l" defTabSz="342900" rtl="0" eaLnBrk="1" latinLnBrk="0" hangingPunct="1">
        <a:spcBef>
          <a:spcPts val="300"/>
        </a:spcBef>
        <a:spcAft>
          <a:spcPts val="600"/>
        </a:spcAft>
        <a:buClr>
          <a:srgbClr val="ED1849"/>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rgbClr val="ED1849"/>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rgbClr val="ED1849"/>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rgbClr val="ED1849"/>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rgbClr val="ED1849"/>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12112" y="1814034"/>
            <a:ext cx="7044387" cy="1234404"/>
          </a:xfrm>
        </p:spPr>
        <p:txBody>
          <a:bodyPr/>
          <a:lstStyle/>
          <a:p>
            <a:r>
              <a:rPr lang="en-US" dirty="0"/>
              <a:t>Contraceptive Counseling at </a:t>
            </a:r>
            <a:r>
              <a:rPr lang="de-DE" dirty="0" err="1"/>
              <a:t>Universities</a:t>
            </a:r>
            <a:r>
              <a:rPr lang="de-DE" dirty="0"/>
              <a:t> </a:t>
            </a:r>
            <a:r>
              <a:rPr lang="en-US" dirty="0"/>
              <a:t>Student Outreach Program </a:t>
            </a:r>
            <a:r>
              <a:rPr lang="en-US" dirty="0" smtClean="0"/>
              <a:t>“</a:t>
            </a:r>
            <a:r>
              <a:rPr lang="de-DE" dirty="0" smtClean="0"/>
              <a:t>Campus Talk</a:t>
            </a:r>
            <a:r>
              <a:rPr lang="en-US" dirty="0"/>
              <a:t>” </a:t>
            </a:r>
            <a:endParaRPr lang="de-DE" dirty="0"/>
          </a:p>
        </p:txBody>
      </p:sp>
      <p:sp>
        <p:nvSpPr>
          <p:cNvPr id="2" name="Text Box 2"/>
          <p:cNvSpPr txBox="1">
            <a:spLocks noChangeArrowheads="1"/>
          </p:cNvSpPr>
          <p:nvPr/>
        </p:nvSpPr>
        <p:spPr bwMode="auto">
          <a:xfrm>
            <a:off x="511175" y="3732028"/>
            <a:ext cx="7722868" cy="944747"/>
          </a:xfrm>
          <a:prstGeom prst="rect">
            <a:avLst/>
          </a:prstGeom>
          <a:solidFill>
            <a:srgbClr val="FFFFFF"/>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ts val="600"/>
              </a:spcAft>
            </a:pPr>
            <a:r>
              <a:rPr lang="en-GB" altLang="de-DE" sz="1000" dirty="0" smtClean="0">
                <a:solidFill>
                  <a:schemeClr val="accent1"/>
                </a:solidFill>
                <a:latin typeface="Helvetica" pitchFamily="34" charset="0"/>
                <a:cs typeface="Arial" pitchFamily="34" charset="0"/>
              </a:rPr>
              <a:t>SUGGESTED </a:t>
            </a:r>
            <a:r>
              <a:rPr lang="en-GB" altLang="de-DE" sz="1000" dirty="0" smtClean="0">
                <a:solidFill>
                  <a:schemeClr val="accent1"/>
                </a:solidFill>
                <a:latin typeface="Helvetica" pitchFamily="34" charset="0"/>
                <a:cs typeface="Arial" pitchFamily="34" charset="0"/>
              </a:rPr>
              <a:t>DRAFT SLIDE DECK </a:t>
            </a:r>
            <a:r>
              <a:rPr lang="en-GB" altLang="de-DE" sz="1000" dirty="0" smtClean="0">
                <a:solidFill>
                  <a:schemeClr val="accent1"/>
                </a:solidFill>
                <a:latin typeface="Helvetica" pitchFamily="34" charset="0"/>
                <a:cs typeface="Arial" pitchFamily="34" charset="0"/>
              </a:rPr>
              <a:t>: </a:t>
            </a:r>
            <a:r>
              <a:rPr lang="en-GB" altLang="de-DE" sz="1000" dirty="0" smtClean="0">
                <a:solidFill>
                  <a:schemeClr val="accent1"/>
                </a:solidFill>
                <a:latin typeface="Helvetica" pitchFamily="34" charset="0"/>
                <a:cs typeface="Arial" pitchFamily="34" charset="0"/>
              </a:rPr>
              <a:t>ALLOWS FOR REGIONAL ADAPTATIONS AND SPEAKER </a:t>
            </a:r>
            <a:r>
              <a:rPr lang="en-GB" altLang="de-DE" sz="1000" dirty="0" smtClean="0">
                <a:solidFill>
                  <a:schemeClr val="accent1"/>
                </a:solidFill>
                <a:latin typeface="Helvetica" pitchFamily="34" charset="0"/>
                <a:cs typeface="Arial" pitchFamily="34" charset="0"/>
              </a:rPr>
              <a:t>AMENDMENTS. THE MATERIAL PRESENTED DOES NOT NECESSARILY REFLECT THE VIEWPOINTS OF THE MEMBERS OF THE WCD PARTNER COALITION. </a:t>
            </a:r>
            <a:r>
              <a:rPr lang="en-US" altLang="de-DE" sz="1000" dirty="0" smtClean="0">
                <a:solidFill>
                  <a:schemeClr val="accent1"/>
                </a:solidFill>
                <a:latin typeface="Helvetica" pitchFamily="34" charset="0"/>
                <a:cs typeface="Arial" pitchFamily="34" charset="0"/>
              </a:rPr>
              <a:t>A QUALIFIED HEALTHCARE PROVIDER SHOULD BE CONSULTED BEFORE USING ANY THERAPEUTIC PRODUCT DISCUSSED. READERS SHOULD VERIFY ALL INFORMATION AND DATA BEFORE TREATING PATIENTS OR EMPLOYING ANY THERAPIES DESCRIBED IN THIS EDUCATIONAL ACTIVITY.</a:t>
            </a:r>
            <a:endParaRPr kumimoji="0" lang="en-GB" altLang="de-DE" sz="1000" b="0" i="0" u="none" strike="noStrike" cap="none" normalizeH="0" baseline="0" dirty="0" smtClean="0">
              <a:ln>
                <a:noFill/>
              </a:ln>
              <a:solidFill>
                <a:schemeClr val="accent1"/>
              </a:solidFill>
              <a:effectLst/>
              <a:latin typeface="Helvetica" pitchFamily="34" charset="0"/>
              <a:cs typeface="Arial" pitchFamily="34" charset="0"/>
            </a:endParaRPr>
          </a:p>
        </p:txBody>
      </p:sp>
    </p:spTree>
    <p:extLst>
      <p:ext uri="{BB962C8B-B14F-4D97-AF65-F5344CB8AC3E}">
        <p14:creationId xmlns:p14="http://schemas.microsoft.com/office/powerpoint/2010/main" val="64851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rot="16200000">
            <a:off x="-288461" y="2625691"/>
            <a:ext cx="1870772" cy="276999"/>
          </a:xfrm>
          <a:prstGeom prst="rect">
            <a:avLst/>
          </a:prstGeom>
          <a:noFill/>
        </p:spPr>
        <p:txBody>
          <a:bodyPr wrap="square" rtlCol="0">
            <a:spAutoFit/>
          </a:bodyPr>
          <a:lstStyle/>
          <a:p>
            <a:pPr algn="ctr"/>
            <a:r>
              <a:rPr lang="de-DE" sz="1200" dirty="0" err="1" smtClean="0"/>
              <a:t>Percent</a:t>
            </a:r>
            <a:endParaRPr lang="de-DE" sz="1200" dirty="0"/>
          </a:p>
        </p:txBody>
      </p:sp>
      <p:sp>
        <p:nvSpPr>
          <p:cNvPr id="5" name="Titel 4"/>
          <p:cNvSpPr>
            <a:spLocks noGrp="1"/>
          </p:cNvSpPr>
          <p:nvPr>
            <p:ph type="title"/>
          </p:nvPr>
        </p:nvSpPr>
        <p:spPr/>
        <p:txBody>
          <a:bodyPr/>
          <a:lstStyle/>
          <a:p>
            <a:r>
              <a:rPr lang="en-US" dirty="0"/>
              <a:t>Awareness of unintended pregnancy among young people in 4 world regions</a:t>
            </a:r>
            <a:endParaRPr lang="de-DE" dirty="0"/>
          </a:p>
        </p:txBody>
      </p:sp>
      <p:graphicFrame>
        <p:nvGraphicFramePr>
          <p:cNvPr id="7" name="Object 2"/>
          <p:cNvGraphicFramePr>
            <a:graphicFrameLocks noGrp="1" noChangeAspect="1"/>
          </p:cNvGraphicFramePr>
          <p:nvPr>
            <p:ph idx="1"/>
            <p:extLst>
              <p:ext uri="{D42A27DB-BD31-4B8C-83A1-F6EECF244321}">
                <p14:modId xmlns:p14="http://schemas.microsoft.com/office/powerpoint/2010/main" val="459701602"/>
              </p:ext>
            </p:extLst>
          </p:nvPr>
        </p:nvGraphicFramePr>
        <p:xfrm>
          <a:off x="508000" y="1247775"/>
          <a:ext cx="7048500" cy="3194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platzhalter 5"/>
          <p:cNvSpPr>
            <a:spLocks noGrp="1"/>
          </p:cNvSpPr>
          <p:nvPr>
            <p:ph type="body" sz="quarter" idx="13"/>
          </p:nvPr>
        </p:nvSpPr>
        <p:spPr/>
        <p:txBody>
          <a:bodyPr/>
          <a:lstStyle/>
          <a:p>
            <a:r>
              <a:rPr lang="en-US" dirty="0"/>
              <a:t>Source: Survey – contraception – whose responsibility is it anyway? 2010</a:t>
            </a:r>
          </a:p>
        </p:txBody>
      </p:sp>
      <p:sp>
        <p:nvSpPr>
          <p:cNvPr id="2" name="Foliennummernplatzhalter 1"/>
          <p:cNvSpPr>
            <a:spLocks noGrp="1"/>
          </p:cNvSpPr>
          <p:nvPr>
            <p:ph type="sldNum" sz="quarter" idx="4"/>
          </p:nvPr>
        </p:nvSpPr>
        <p:spPr/>
        <p:txBody>
          <a:bodyPr/>
          <a:lstStyle/>
          <a:p>
            <a:fld id="{6FF9F0C5-380F-41C2-899A-BAC0F0927E16}" type="slidenum">
              <a:rPr lang="en-US" smtClean="0"/>
              <a:t>10</a:t>
            </a:fld>
            <a:endParaRPr lang="en-US" dirty="0"/>
          </a:p>
        </p:txBody>
      </p:sp>
      <p:sp>
        <p:nvSpPr>
          <p:cNvPr id="10" name="Rechteck 9"/>
          <p:cNvSpPr/>
          <p:nvPr/>
        </p:nvSpPr>
        <p:spPr>
          <a:xfrm>
            <a:off x="514351" y="1247775"/>
            <a:ext cx="7045325" cy="322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12763" y="2115890"/>
            <a:ext cx="7045325" cy="1015663"/>
          </a:xfrm>
          <a:prstGeom prst="rect">
            <a:avLst/>
          </a:prstGeom>
        </p:spPr>
        <p:txBody>
          <a:bodyPr wrap="square">
            <a:spAutoFit/>
          </a:bodyPr>
          <a:lstStyle/>
          <a:p>
            <a:r>
              <a:rPr lang="en-US" sz="2000" dirty="0" smtClean="0">
                <a:solidFill>
                  <a:srgbClr val="ED1849"/>
                </a:solidFill>
              </a:rPr>
              <a:t>Question: </a:t>
            </a:r>
          </a:p>
          <a:p>
            <a:r>
              <a:rPr lang="en-US" sz="2000" dirty="0" smtClean="0"/>
              <a:t>“</a:t>
            </a:r>
            <a:r>
              <a:rPr lang="en-US" sz="2000" dirty="0"/>
              <a:t>I have a close friend or family member who has had an unplanned pregnancy”</a:t>
            </a:r>
          </a:p>
        </p:txBody>
      </p:sp>
    </p:spTree>
    <p:extLst>
      <p:ext uri="{BB962C8B-B14F-4D97-AF65-F5344CB8AC3E}">
        <p14:creationId xmlns:p14="http://schemas.microsoft.com/office/powerpoint/2010/main" val="293239075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750"/>
                                        <p:tgtEl>
                                          <p:spTgt spid="10"/>
                                        </p:tgtEl>
                                      </p:cBhvr>
                                    </p:animEffect>
                                    <p:set>
                                      <p:cBhvr>
                                        <p:cTn id="11"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AU" dirty="0" smtClean="0"/>
              <a:t>How do we address need for </a:t>
            </a:r>
            <a:br>
              <a:rPr lang="en-AU" dirty="0" smtClean="0"/>
            </a:br>
            <a:r>
              <a:rPr lang="en-AU" dirty="0" smtClean="0"/>
              <a:t>sexuality education?</a:t>
            </a:r>
          </a:p>
        </p:txBody>
      </p:sp>
      <p:sp>
        <p:nvSpPr>
          <p:cNvPr id="5" name="Inhaltsplatzhalter 4"/>
          <p:cNvSpPr>
            <a:spLocks noGrp="1"/>
          </p:cNvSpPr>
          <p:nvPr>
            <p:ph idx="1"/>
          </p:nvPr>
        </p:nvSpPr>
        <p:spPr/>
        <p:txBody>
          <a:bodyPr>
            <a:normAutofit/>
          </a:bodyPr>
          <a:lstStyle/>
          <a:p>
            <a:r>
              <a:rPr lang="en-US" sz="2000" dirty="0"/>
              <a:t>To give advocacy in partnership with governments, non-governmental </a:t>
            </a:r>
            <a:r>
              <a:rPr lang="en-US" sz="2000" dirty="0" err="1"/>
              <a:t>organisations</a:t>
            </a:r>
            <a:r>
              <a:rPr lang="en-US" sz="2000" dirty="0"/>
              <a:t> (NGOs) </a:t>
            </a:r>
            <a:endParaRPr lang="en-US" sz="2000" dirty="0" smtClean="0"/>
          </a:p>
          <a:p>
            <a:r>
              <a:rPr lang="en-US" sz="2000" dirty="0" smtClean="0"/>
              <a:t>To </a:t>
            </a:r>
            <a:r>
              <a:rPr lang="en-US" sz="2000" dirty="0"/>
              <a:t>help individuals and their families become aware of sexuality and sexual </a:t>
            </a:r>
            <a:r>
              <a:rPr lang="en-US" sz="2000" dirty="0" err="1"/>
              <a:t>behaviour</a:t>
            </a:r>
            <a:r>
              <a:rPr lang="en-US" sz="2000" dirty="0"/>
              <a:t> on quality of life</a:t>
            </a:r>
            <a:r>
              <a:rPr lang="en-US" sz="2000" dirty="0" smtClean="0"/>
              <a:t>.</a:t>
            </a:r>
          </a:p>
          <a:p>
            <a:r>
              <a:rPr lang="en-US" sz="2000" dirty="0" smtClean="0"/>
              <a:t>To </a:t>
            </a:r>
            <a:r>
              <a:rPr lang="en-US" sz="2000" dirty="0"/>
              <a:t>provide sound </a:t>
            </a:r>
            <a:r>
              <a:rPr lang="en-US" sz="2000" dirty="0" smtClean="0"/>
              <a:t>education to </a:t>
            </a:r>
            <a:r>
              <a:rPr lang="en-US" sz="2000" dirty="0"/>
              <a:t>address serious consequences of unpreparedness in sexual </a:t>
            </a:r>
            <a:r>
              <a:rPr lang="en-US" sz="2000" dirty="0" err="1"/>
              <a:t>behaviour</a:t>
            </a:r>
            <a:r>
              <a:rPr lang="en-US" sz="2000" dirty="0" smtClean="0"/>
              <a:t>.</a:t>
            </a:r>
          </a:p>
          <a:p>
            <a:r>
              <a:rPr lang="en-US" sz="2000" dirty="0" smtClean="0"/>
              <a:t>To </a:t>
            </a:r>
            <a:r>
              <a:rPr lang="en-US" sz="2000" dirty="0"/>
              <a:t>prepare young people from beginning of sexual development to be sexually responsible to themselves </a:t>
            </a:r>
            <a:r>
              <a:rPr lang="en-US" sz="2000" dirty="0" smtClean="0"/>
              <a:t/>
            </a:r>
            <a:br>
              <a:rPr lang="en-US" sz="2000" dirty="0" smtClean="0"/>
            </a:br>
            <a:r>
              <a:rPr lang="en-US" sz="2000" dirty="0" smtClean="0"/>
              <a:t>and </a:t>
            </a:r>
            <a:r>
              <a:rPr lang="en-US" sz="2000" dirty="0"/>
              <a:t>others.</a:t>
            </a:r>
          </a:p>
        </p:txBody>
      </p:sp>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11</a:t>
            </a:fld>
            <a:endParaRPr lang="en-US" dirty="0"/>
          </a:p>
        </p:txBody>
      </p:sp>
      <p:sp>
        <p:nvSpPr>
          <p:cNvPr id="24579" name="Rectangle 3"/>
          <p:cNvSpPr>
            <a:spLocks noChangeArrowheads="1"/>
          </p:cNvSpPr>
          <p:nvPr/>
        </p:nvSpPr>
        <p:spPr bwMode="auto">
          <a:xfrm>
            <a:off x="971551" y="2085975"/>
            <a:ext cx="7129463" cy="485775"/>
          </a:xfrm>
          <a:prstGeom prst="rect">
            <a:avLst/>
          </a:prstGeom>
          <a:noFill/>
          <a:ln w="9525">
            <a:noFill/>
            <a:miter lim="800000"/>
            <a:headEnd/>
            <a:tailEnd/>
          </a:ln>
        </p:spPr>
        <p:txBody>
          <a:bodyPr wrap="none" anchor="ctr"/>
          <a:lstStyle/>
          <a:p>
            <a:pPr>
              <a:defRPr/>
            </a:pPr>
            <a:endParaRPr lang="en-AU" sz="2400" i="1">
              <a:latin typeface="Garamond" pitchFamily="18" charset="0"/>
              <a:cs typeface="+mn-cs"/>
            </a:endParaRPr>
          </a:p>
        </p:txBody>
      </p:sp>
    </p:spTree>
    <p:extLst>
      <p:ext uri="{BB962C8B-B14F-4D97-AF65-F5344CB8AC3E}">
        <p14:creationId xmlns:p14="http://schemas.microsoft.com/office/powerpoint/2010/main" val="141415671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750"/>
                                        <p:tgtEl>
                                          <p:spTgt spid="5">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125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750"/>
                                        <p:tgtEl>
                                          <p:spTgt spid="5">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125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AU" smtClean="0"/>
              <a:t>Sexually transmitted diseases (STI)</a:t>
            </a:r>
            <a:endParaRPr lang="en-AU" dirty="0" smtClean="0"/>
          </a:p>
        </p:txBody>
      </p:sp>
      <p:sp>
        <p:nvSpPr>
          <p:cNvPr id="5" name="Inhaltsplatzhalter 4"/>
          <p:cNvSpPr>
            <a:spLocks noGrp="1"/>
          </p:cNvSpPr>
          <p:nvPr>
            <p:ph idx="1"/>
          </p:nvPr>
        </p:nvSpPr>
        <p:spPr/>
        <p:txBody>
          <a:bodyPr>
            <a:normAutofit/>
          </a:bodyPr>
          <a:lstStyle/>
          <a:p>
            <a:r>
              <a:rPr lang="en-US" sz="2000" dirty="0" smtClean="0"/>
              <a:t>STIs are caused by more than </a:t>
            </a:r>
            <a:r>
              <a:rPr lang="en-US" sz="2000" b="1" dirty="0" smtClean="0">
                <a:solidFill>
                  <a:srgbClr val="ED1849"/>
                </a:solidFill>
              </a:rPr>
              <a:t>30 different bacteria, viruses and parasites</a:t>
            </a:r>
            <a:r>
              <a:rPr lang="en-US" sz="2000" dirty="0" smtClean="0"/>
              <a:t> and are spread predominantly </a:t>
            </a:r>
            <a:r>
              <a:rPr lang="en-US" sz="2000" b="1" dirty="0" smtClean="0">
                <a:solidFill>
                  <a:srgbClr val="ED1849"/>
                </a:solidFill>
              </a:rPr>
              <a:t>by sexual contact</a:t>
            </a:r>
            <a:r>
              <a:rPr lang="en-US" sz="2000" dirty="0" smtClean="0"/>
              <a:t>, including vaginal, anal and oral sex.</a:t>
            </a:r>
          </a:p>
          <a:p>
            <a:r>
              <a:rPr lang="en-US" sz="2000" dirty="0" smtClean="0"/>
              <a:t>The </a:t>
            </a:r>
            <a:r>
              <a:rPr lang="en-US" sz="2000" b="1" dirty="0" smtClean="0">
                <a:solidFill>
                  <a:srgbClr val="ED1849"/>
                </a:solidFill>
              </a:rPr>
              <a:t>majority of STIs</a:t>
            </a:r>
            <a:r>
              <a:rPr lang="en-US" sz="2000" dirty="0" smtClean="0"/>
              <a:t> are present </a:t>
            </a:r>
            <a:r>
              <a:rPr lang="en-US" sz="2000" b="1" dirty="0" smtClean="0">
                <a:solidFill>
                  <a:srgbClr val="ED1849"/>
                </a:solidFill>
              </a:rPr>
              <a:t>without symptoms</a:t>
            </a:r>
            <a:r>
              <a:rPr lang="en-US" sz="2000" dirty="0" smtClean="0"/>
              <a:t>. </a:t>
            </a:r>
          </a:p>
          <a:p>
            <a:r>
              <a:rPr lang="en-US" sz="2000" dirty="0" smtClean="0"/>
              <a:t>Some </a:t>
            </a:r>
            <a:r>
              <a:rPr lang="en-US" sz="2000" b="1" dirty="0" smtClean="0">
                <a:solidFill>
                  <a:srgbClr val="ED1849"/>
                </a:solidFill>
              </a:rPr>
              <a:t>STIs can increase the risk of HIV acquisition </a:t>
            </a:r>
            <a:br>
              <a:rPr lang="en-US" sz="2000" b="1" dirty="0" smtClean="0">
                <a:solidFill>
                  <a:srgbClr val="ED1849"/>
                </a:solidFill>
              </a:rPr>
            </a:br>
            <a:r>
              <a:rPr lang="en-US" sz="2000" dirty="0" smtClean="0"/>
              <a:t>three-fold or more. </a:t>
            </a:r>
          </a:p>
          <a:p>
            <a:r>
              <a:rPr lang="en-US" sz="2000" b="1" dirty="0" smtClean="0">
                <a:solidFill>
                  <a:srgbClr val="ED1849"/>
                </a:solidFill>
              </a:rPr>
              <a:t>STIs</a:t>
            </a:r>
            <a:r>
              <a:rPr lang="en-US" sz="2000" dirty="0" smtClean="0">
                <a:solidFill>
                  <a:srgbClr val="ED1849"/>
                </a:solidFill>
              </a:rPr>
              <a:t> </a:t>
            </a:r>
            <a:r>
              <a:rPr lang="en-US" sz="2000" dirty="0" smtClean="0"/>
              <a:t>can have </a:t>
            </a:r>
            <a:r>
              <a:rPr lang="en-US" sz="2000" b="1" dirty="0" smtClean="0">
                <a:solidFill>
                  <a:srgbClr val="ED1849"/>
                </a:solidFill>
              </a:rPr>
              <a:t>serious consequences </a:t>
            </a:r>
            <a:r>
              <a:rPr lang="en-US" sz="2000" dirty="0" smtClean="0"/>
              <a:t>beyond the immediate impact of the infection itself, through mother-to-child transmission of infections and chronic diseases.</a:t>
            </a:r>
            <a:endParaRPr lang="en-US" sz="2000" dirty="0"/>
          </a:p>
        </p:txBody>
      </p:sp>
      <p:sp>
        <p:nvSpPr>
          <p:cNvPr id="7" name="Textplatzhalter 5"/>
          <p:cNvSpPr>
            <a:spLocks noGrp="1"/>
          </p:cNvSpPr>
          <p:nvPr>
            <p:ph type="body" sz="quarter" idx="13"/>
          </p:nvPr>
        </p:nvSpPr>
        <p:spPr/>
        <p:txBody>
          <a:bodyPr/>
          <a:lstStyle/>
          <a:p>
            <a:r>
              <a:rPr lang="en-US" dirty="0"/>
              <a:t>WHO: Sexually transmitted infections (STIs). Fact sheet N°110,  Updated November 2013. http://www.who.int/mediacentre/factsheets/fs110/en</a:t>
            </a:r>
            <a:r>
              <a:rPr lang="en-US" dirty="0" smtClean="0"/>
              <a:t>/</a:t>
            </a:r>
            <a:endParaRPr lang="en-US" dirty="0"/>
          </a:p>
        </p:txBody>
      </p:sp>
      <p:sp>
        <p:nvSpPr>
          <p:cNvPr id="2" name="Foliennummernplatzhalter 1"/>
          <p:cNvSpPr>
            <a:spLocks noGrp="1"/>
          </p:cNvSpPr>
          <p:nvPr>
            <p:ph type="sldNum" sz="quarter" idx="4"/>
          </p:nvPr>
        </p:nvSpPr>
        <p:spPr/>
        <p:txBody>
          <a:bodyPr/>
          <a:lstStyle/>
          <a:p>
            <a:fld id="{6FF9F0C5-380F-41C2-899A-BAC0F0927E16}" type="slidenum">
              <a:rPr lang="en-US" smtClean="0"/>
              <a:pPr/>
              <a:t>12</a:t>
            </a:fld>
            <a:endParaRPr lang="en-US" dirty="0"/>
          </a:p>
        </p:txBody>
      </p:sp>
      <p:sp>
        <p:nvSpPr>
          <p:cNvPr id="24579" name="Rectangle 3"/>
          <p:cNvSpPr>
            <a:spLocks noChangeArrowheads="1"/>
          </p:cNvSpPr>
          <p:nvPr/>
        </p:nvSpPr>
        <p:spPr bwMode="auto">
          <a:xfrm>
            <a:off x="971551" y="2085975"/>
            <a:ext cx="7129463" cy="485775"/>
          </a:xfrm>
          <a:prstGeom prst="rect">
            <a:avLst/>
          </a:prstGeom>
          <a:noFill/>
          <a:ln w="9525">
            <a:noFill/>
            <a:miter lim="800000"/>
            <a:headEnd/>
            <a:tailEnd/>
          </a:ln>
        </p:spPr>
        <p:txBody>
          <a:bodyPr wrap="none" anchor="ctr"/>
          <a:lstStyle/>
          <a:p>
            <a:pPr>
              <a:defRPr/>
            </a:pPr>
            <a:endParaRPr lang="en-AU" sz="2400" i="1">
              <a:latin typeface="Garamond" pitchFamily="18" charset="0"/>
              <a:cs typeface="+mn-cs"/>
            </a:endParaRPr>
          </a:p>
        </p:txBody>
      </p:sp>
    </p:spTree>
    <p:extLst>
      <p:ext uri="{BB962C8B-B14F-4D97-AF65-F5344CB8AC3E}">
        <p14:creationId xmlns:p14="http://schemas.microsoft.com/office/powerpoint/2010/main" val="416728404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750"/>
                                        <p:tgtEl>
                                          <p:spTgt spid="5">
                                            <p:txEl>
                                              <p:pRg st="1" end="1"/>
                                            </p:txEl>
                                          </p:spTgt>
                                        </p:tgtEl>
                                      </p:cBhvr>
                                    </p:animEffect>
                                  </p:childTnLst>
                                </p:cTn>
                              </p:par>
                            </p:childTnLst>
                          </p:cTn>
                        </p:par>
                        <p:par>
                          <p:cTn id="8" fill="hold">
                            <p:stCondLst>
                              <p:cond delay="2000"/>
                            </p:stCondLst>
                            <p:childTnLst>
                              <p:par>
                                <p:cTn id="9" presetID="22" presetClass="entr" presetSubtype="8" fill="hold" grpId="0" nodeType="afterEffect">
                                  <p:stCondLst>
                                    <p:cond delay="125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750"/>
                                        <p:tgtEl>
                                          <p:spTgt spid="5">
                                            <p:txEl>
                                              <p:pRg st="2" end="2"/>
                                            </p:txEl>
                                          </p:spTgt>
                                        </p:tgtEl>
                                      </p:cBhvr>
                                    </p:animEffect>
                                  </p:childTnLst>
                                </p:cTn>
                              </p:par>
                            </p:childTnLst>
                          </p:cTn>
                        </p:par>
                        <p:par>
                          <p:cTn id="12" fill="hold">
                            <p:stCondLst>
                              <p:cond delay="4000"/>
                            </p:stCondLst>
                            <p:childTnLst>
                              <p:par>
                                <p:cTn id="13" presetID="22" presetClass="entr" presetSubtype="8" fill="hold" grpId="0" nodeType="afterEffect">
                                  <p:stCondLst>
                                    <p:cond delay="125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AU" smtClean="0"/>
              <a:t>STI: A global problem</a:t>
            </a:r>
            <a:endParaRPr lang="en-AU" dirty="0" smtClean="0"/>
          </a:p>
        </p:txBody>
      </p:sp>
      <p:sp>
        <p:nvSpPr>
          <p:cNvPr id="5" name="Inhaltsplatzhalter 4"/>
          <p:cNvSpPr>
            <a:spLocks noGrp="1"/>
          </p:cNvSpPr>
          <p:nvPr>
            <p:ph idx="1"/>
          </p:nvPr>
        </p:nvSpPr>
        <p:spPr/>
        <p:txBody>
          <a:bodyPr/>
          <a:lstStyle/>
          <a:p>
            <a:r>
              <a:rPr lang="en-US" b="1" dirty="0" smtClean="0">
                <a:solidFill>
                  <a:srgbClr val="ED1849"/>
                </a:solidFill>
              </a:rPr>
              <a:t>&gt;530 million people </a:t>
            </a:r>
            <a:r>
              <a:rPr lang="en-US" dirty="0" smtClean="0"/>
              <a:t>have the virus that causes genital herpes (HSV2). </a:t>
            </a:r>
          </a:p>
          <a:p>
            <a:r>
              <a:rPr lang="en-US" b="1" dirty="0" smtClean="0">
                <a:solidFill>
                  <a:srgbClr val="ED1849"/>
                </a:solidFill>
              </a:rPr>
              <a:t>&gt;290 million women </a:t>
            </a:r>
            <a:r>
              <a:rPr lang="en-US" dirty="0" smtClean="0"/>
              <a:t>have a human papillomavirus (HPV) infection</a:t>
            </a:r>
          </a:p>
          <a:p>
            <a:r>
              <a:rPr lang="en-US" b="1" dirty="0" smtClean="0">
                <a:solidFill>
                  <a:srgbClr val="ED1849"/>
                </a:solidFill>
              </a:rPr>
              <a:t>&gt;1 million people </a:t>
            </a:r>
            <a:r>
              <a:rPr lang="en-US" dirty="0" smtClean="0"/>
              <a:t>acquire a sexually transmitted infection (STI) </a:t>
            </a:r>
            <a:r>
              <a:rPr lang="en-US" b="1" dirty="0" smtClean="0">
                <a:solidFill>
                  <a:srgbClr val="ED1849"/>
                </a:solidFill>
              </a:rPr>
              <a:t>every day</a:t>
            </a:r>
            <a:r>
              <a:rPr lang="en-US" dirty="0" smtClean="0"/>
              <a:t>. </a:t>
            </a:r>
          </a:p>
          <a:p>
            <a:r>
              <a:rPr lang="en-US" b="1" dirty="0" smtClean="0">
                <a:solidFill>
                  <a:srgbClr val="ED1849"/>
                </a:solidFill>
              </a:rPr>
              <a:t>Each year</a:t>
            </a:r>
            <a:r>
              <a:rPr lang="en-US" dirty="0" smtClean="0"/>
              <a:t>, an estimated </a:t>
            </a:r>
            <a:r>
              <a:rPr lang="en-US" b="1" dirty="0" smtClean="0">
                <a:solidFill>
                  <a:srgbClr val="ED1849"/>
                </a:solidFill>
              </a:rPr>
              <a:t>500 million people become ill with one </a:t>
            </a:r>
            <a:br>
              <a:rPr lang="en-US" b="1" dirty="0" smtClean="0">
                <a:solidFill>
                  <a:srgbClr val="ED1849"/>
                </a:solidFill>
              </a:rPr>
            </a:br>
            <a:r>
              <a:rPr lang="en-US" b="1" dirty="0" smtClean="0">
                <a:solidFill>
                  <a:srgbClr val="ED1849"/>
                </a:solidFill>
              </a:rPr>
              <a:t>of 4 STIs</a:t>
            </a:r>
            <a:r>
              <a:rPr lang="en-US" dirty="0" smtClean="0"/>
              <a:t>: </a:t>
            </a:r>
          </a:p>
          <a:p>
            <a:pPr lvl="1"/>
            <a:r>
              <a:rPr lang="en-US" b="1" dirty="0" smtClean="0">
                <a:solidFill>
                  <a:srgbClr val="ED1849"/>
                </a:solidFill>
              </a:rPr>
              <a:t>Chlamydia</a:t>
            </a:r>
          </a:p>
          <a:p>
            <a:pPr lvl="1"/>
            <a:r>
              <a:rPr lang="en-US" b="1" dirty="0" err="1" smtClean="0">
                <a:solidFill>
                  <a:srgbClr val="ED1849"/>
                </a:solidFill>
              </a:rPr>
              <a:t>Gonorrhoea</a:t>
            </a:r>
            <a:endParaRPr lang="en-US" b="1" dirty="0" smtClean="0">
              <a:solidFill>
                <a:srgbClr val="ED1849"/>
              </a:solidFill>
            </a:endParaRPr>
          </a:p>
          <a:p>
            <a:pPr lvl="1"/>
            <a:r>
              <a:rPr lang="en-US" b="1" dirty="0" smtClean="0">
                <a:solidFill>
                  <a:srgbClr val="ED1849"/>
                </a:solidFill>
              </a:rPr>
              <a:t>Syphilis</a:t>
            </a:r>
          </a:p>
          <a:p>
            <a:pPr lvl="1"/>
            <a:r>
              <a:rPr lang="en-US" b="1" dirty="0" err="1" smtClean="0">
                <a:solidFill>
                  <a:srgbClr val="ED1849"/>
                </a:solidFill>
              </a:rPr>
              <a:t>Trichomoniasis</a:t>
            </a:r>
            <a:r>
              <a:rPr lang="en-US" b="1" dirty="0" smtClean="0">
                <a:solidFill>
                  <a:srgbClr val="ED1849"/>
                </a:solidFill>
              </a:rPr>
              <a:t>.</a:t>
            </a:r>
            <a:endParaRPr lang="en-US" b="1" dirty="0">
              <a:solidFill>
                <a:srgbClr val="ED1849"/>
              </a:solidFill>
            </a:endParaRPr>
          </a:p>
        </p:txBody>
      </p:sp>
      <p:sp>
        <p:nvSpPr>
          <p:cNvPr id="6" name="Textplatzhalter 5"/>
          <p:cNvSpPr>
            <a:spLocks noGrp="1"/>
          </p:cNvSpPr>
          <p:nvPr>
            <p:ph type="body" sz="quarter" idx="13"/>
          </p:nvPr>
        </p:nvSpPr>
        <p:spPr/>
        <p:txBody>
          <a:bodyPr/>
          <a:lstStyle/>
          <a:p>
            <a:r>
              <a:rPr lang="en-US" dirty="0" smtClean="0"/>
              <a:t>WHO: Sexually transmitted infections (STIs). Fact sheet N°110,  Updated November 2013. http://www.who.int/mediacentre/factsheets/fs110/en/</a:t>
            </a:r>
          </a:p>
        </p:txBody>
      </p:sp>
      <p:sp>
        <p:nvSpPr>
          <p:cNvPr id="2" name="Foliennummernplatzhalter 1"/>
          <p:cNvSpPr>
            <a:spLocks noGrp="1"/>
          </p:cNvSpPr>
          <p:nvPr>
            <p:ph type="sldNum" sz="quarter" idx="4"/>
          </p:nvPr>
        </p:nvSpPr>
        <p:spPr/>
        <p:txBody>
          <a:bodyPr/>
          <a:lstStyle/>
          <a:p>
            <a:fld id="{6FF9F0C5-380F-41C2-899A-BAC0F0927E16}" type="slidenum">
              <a:rPr lang="en-US" smtClean="0"/>
              <a:pPr/>
              <a:t>13</a:t>
            </a:fld>
            <a:endParaRPr lang="en-US" dirty="0"/>
          </a:p>
        </p:txBody>
      </p:sp>
      <p:sp>
        <p:nvSpPr>
          <p:cNvPr id="24579" name="Rectangle 3"/>
          <p:cNvSpPr>
            <a:spLocks noChangeArrowheads="1"/>
          </p:cNvSpPr>
          <p:nvPr/>
        </p:nvSpPr>
        <p:spPr bwMode="auto">
          <a:xfrm>
            <a:off x="971551" y="2085975"/>
            <a:ext cx="7129463" cy="485775"/>
          </a:xfrm>
          <a:prstGeom prst="rect">
            <a:avLst/>
          </a:prstGeom>
          <a:noFill/>
          <a:ln w="9525">
            <a:noFill/>
            <a:miter lim="800000"/>
            <a:headEnd/>
            <a:tailEnd/>
          </a:ln>
        </p:spPr>
        <p:txBody>
          <a:bodyPr wrap="none" anchor="ctr"/>
          <a:lstStyle/>
          <a:p>
            <a:pPr>
              <a:defRPr/>
            </a:pPr>
            <a:endParaRPr lang="en-AU" sz="2400" i="1">
              <a:latin typeface="Garamond" pitchFamily="18" charset="0"/>
              <a:cs typeface="+mn-cs"/>
            </a:endParaRPr>
          </a:p>
        </p:txBody>
      </p:sp>
    </p:spTree>
    <p:extLst>
      <p:ext uri="{BB962C8B-B14F-4D97-AF65-F5344CB8AC3E}">
        <p14:creationId xmlns:p14="http://schemas.microsoft.com/office/powerpoint/2010/main" val="200745500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25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750"/>
                                        <p:tgtEl>
                                          <p:spTgt spid="5">
                                            <p:txEl>
                                              <p:pRg st="4" end="4"/>
                                            </p:txEl>
                                          </p:spTgt>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wipe(left)">
                                      <p:cBhvr>
                                        <p:cTn id="11" dur="750"/>
                                        <p:tgtEl>
                                          <p:spTgt spid="5">
                                            <p:txEl>
                                              <p:pRg st="5" end="5"/>
                                            </p:txEl>
                                          </p:spTgt>
                                        </p:tgtEl>
                                      </p:cBhvr>
                                    </p:animEffect>
                                  </p:childTnLst>
                                </p:cTn>
                              </p:par>
                            </p:childTnLst>
                          </p:cTn>
                        </p:par>
                        <p:par>
                          <p:cTn id="12" fill="hold">
                            <p:stCondLst>
                              <p:cond delay="3250"/>
                            </p:stCondLst>
                            <p:childTnLst>
                              <p:par>
                                <p:cTn id="13" presetID="22" presetClass="entr" presetSubtype="8" fill="hold" nodeType="afterEffect">
                                  <p:stCondLst>
                                    <p:cond delay="50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left)">
                                      <p:cBhvr>
                                        <p:cTn id="15" dur="750"/>
                                        <p:tgtEl>
                                          <p:spTgt spid="5">
                                            <p:txEl>
                                              <p:pRg st="6" end="6"/>
                                            </p:txEl>
                                          </p:spTgt>
                                        </p:tgtEl>
                                      </p:cBhvr>
                                    </p:animEffect>
                                  </p:child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left)">
                                      <p:cBhvr>
                                        <p:cTn id="19" dur="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AU" smtClean="0"/>
              <a:t>STI: A global problem</a:t>
            </a:r>
            <a:endParaRPr lang="en-AU" dirty="0" smtClean="0"/>
          </a:p>
        </p:txBody>
      </p:sp>
      <p:sp>
        <p:nvSpPr>
          <p:cNvPr id="5" name="Inhaltsplatzhalter 4"/>
          <p:cNvSpPr>
            <a:spLocks noGrp="1"/>
          </p:cNvSpPr>
          <p:nvPr>
            <p:ph idx="1"/>
          </p:nvPr>
        </p:nvSpPr>
        <p:spPr/>
        <p:txBody>
          <a:bodyPr/>
          <a:lstStyle/>
          <a:p>
            <a:r>
              <a:rPr lang="en-US" b="1" spc="-50" dirty="0" smtClean="0"/>
              <a:t>Estimated new cases of curable sexually transmitted infections (</a:t>
            </a:r>
            <a:r>
              <a:rPr lang="en-US" b="1" spc="-50" dirty="0" err="1" smtClean="0"/>
              <a:t>gonorrhoea</a:t>
            </a:r>
            <a:r>
              <a:rPr lang="en-US" b="1" spc="-50" dirty="0" smtClean="0"/>
              <a:t>, chlamydia, syphilis and </a:t>
            </a:r>
            <a:r>
              <a:rPr lang="en-US" b="1" spc="-50" dirty="0" err="1" smtClean="0"/>
              <a:t>trichomoniasis</a:t>
            </a:r>
            <a:r>
              <a:rPr lang="en-US" b="1" spc="-50" dirty="0" smtClean="0"/>
              <a:t>) by WHO region, 2008</a:t>
            </a:r>
            <a:endParaRPr lang="en-US" b="1" spc="-50" dirty="0"/>
          </a:p>
        </p:txBody>
      </p:sp>
      <p:sp>
        <p:nvSpPr>
          <p:cNvPr id="6" name="Textplatzhalter 5"/>
          <p:cNvSpPr>
            <a:spLocks noGrp="1"/>
          </p:cNvSpPr>
          <p:nvPr>
            <p:ph type="body" sz="quarter" idx="13"/>
          </p:nvPr>
        </p:nvSpPr>
        <p:spPr/>
        <p:txBody>
          <a:bodyPr/>
          <a:lstStyle/>
          <a:p>
            <a:r>
              <a:rPr lang="en-US" smtClean="0"/>
              <a:t>WHO: Sexually transmitted infections (STIs). Fact sheet N°110,  Updated November 2013. http://www.who.int/mediacentre/factsheets/fs110/en/</a:t>
            </a:r>
            <a:endParaRPr lang="de-DE" dirty="0"/>
          </a:p>
        </p:txBody>
      </p:sp>
      <p:sp>
        <p:nvSpPr>
          <p:cNvPr id="2" name="Foliennummernplatzhalter 1"/>
          <p:cNvSpPr>
            <a:spLocks noGrp="1"/>
          </p:cNvSpPr>
          <p:nvPr>
            <p:ph type="sldNum" sz="quarter" idx="4"/>
          </p:nvPr>
        </p:nvSpPr>
        <p:spPr/>
        <p:txBody>
          <a:bodyPr/>
          <a:lstStyle/>
          <a:p>
            <a:fld id="{6FF9F0C5-380F-41C2-899A-BAC0F0927E16}" type="slidenum">
              <a:rPr lang="en-US" smtClean="0"/>
              <a:pPr/>
              <a:t>14</a:t>
            </a:fld>
            <a:endParaRPr lang="en-US" dirty="0"/>
          </a:p>
        </p:txBody>
      </p:sp>
      <p:pic>
        <p:nvPicPr>
          <p:cNvPr id="22" name="Picture 2" descr="http://www.who.int/entity/mediacentre/factsheets/map_s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896" y="1851660"/>
            <a:ext cx="4908708" cy="254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98735"/>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a:xfrm>
            <a:off x="511176" y="1247775"/>
            <a:ext cx="7045325" cy="414437"/>
          </a:xfrm>
          <a:prstGeom prst="roundRect">
            <a:avLst>
              <a:gd name="adj" fmla="val 191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99" name="Title 1"/>
          <p:cNvSpPr>
            <a:spLocks noGrp="1"/>
          </p:cNvSpPr>
          <p:nvPr>
            <p:ph type="title"/>
          </p:nvPr>
        </p:nvSpPr>
        <p:spPr/>
        <p:txBody>
          <a:bodyPr>
            <a:noAutofit/>
          </a:bodyPr>
          <a:lstStyle/>
          <a:p>
            <a:r>
              <a:rPr lang="en-US" altLang="en-US" dirty="0" smtClean="0"/>
              <a:t>Most important STIs in brief</a:t>
            </a:r>
          </a:p>
        </p:txBody>
      </p:sp>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15</a:t>
            </a:fld>
            <a:endParaRPr lang="en-US" dirty="0"/>
          </a:p>
        </p:txBody>
      </p:sp>
      <p:sp>
        <p:nvSpPr>
          <p:cNvPr id="21" name="Abgerundetes Rechteck 20"/>
          <p:cNvSpPr/>
          <p:nvPr/>
        </p:nvSpPr>
        <p:spPr>
          <a:xfrm>
            <a:off x="2903539" y="1781176"/>
            <a:ext cx="2260599" cy="2895599"/>
          </a:xfrm>
          <a:prstGeom prst="roundRect">
            <a:avLst>
              <a:gd name="adj" fmla="val 4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5295901" y="1781176"/>
            <a:ext cx="2260599" cy="2895599"/>
          </a:xfrm>
          <a:prstGeom prst="roundRect">
            <a:avLst>
              <a:gd name="adj" fmla="val 4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Inhaltsplatzhalter 10"/>
          <p:cNvSpPr txBox="1">
            <a:spLocks/>
          </p:cNvSpPr>
          <p:nvPr/>
        </p:nvSpPr>
        <p:spPr>
          <a:xfrm>
            <a:off x="2903539" y="1781176"/>
            <a:ext cx="2260599" cy="2895599"/>
          </a:xfrm>
          <a:prstGeom prst="rect">
            <a:avLst/>
          </a:prstGeom>
        </p:spPr>
        <p:txBody>
          <a:bodyPr vert="horz" lIns="90000" tIns="46800" rIns="90000" bIns="4680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200" b="1" dirty="0" err="1"/>
              <a:t>Gonorrhoea</a:t>
            </a:r>
            <a:endParaRPr lang="en-US" sz="1200" b="1" dirty="0"/>
          </a:p>
          <a:p>
            <a:pPr>
              <a:spcBef>
                <a:spcPts val="0"/>
              </a:spcBef>
              <a:spcAft>
                <a:spcPts val="300"/>
              </a:spcAft>
            </a:pPr>
            <a:r>
              <a:rPr lang="en-US" sz="1200" dirty="0"/>
              <a:t>Also common STD</a:t>
            </a:r>
          </a:p>
          <a:p>
            <a:pPr>
              <a:spcBef>
                <a:spcPts val="0"/>
              </a:spcBef>
              <a:spcAft>
                <a:spcPts val="300"/>
              </a:spcAft>
            </a:pPr>
            <a:r>
              <a:rPr lang="en-US" sz="1200" dirty="0" smtClean="0"/>
              <a:t>Painful urination</a:t>
            </a:r>
          </a:p>
          <a:p>
            <a:pPr>
              <a:spcBef>
                <a:spcPts val="0"/>
              </a:spcBef>
              <a:spcAft>
                <a:spcPts val="300"/>
              </a:spcAft>
            </a:pPr>
            <a:r>
              <a:rPr lang="en-US" sz="1200" dirty="0" smtClean="0"/>
              <a:t>Discharge </a:t>
            </a:r>
            <a:r>
              <a:rPr lang="en-US" sz="1200" dirty="0"/>
              <a:t>from urethra, vagina and penis</a:t>
            </a:r>
          </a:p>
          <a:p>
            <a:pPr>
              <a:spcBef>
                <a:spcPts val="0"/>
              </a:spcBef>
              <a:spcAft>
                <a:spcPts val="300"/>
              </a:spcAft>
            </a:pPr>
            <a:r>
              <a:rPr lang="en-US" sz="1200" dirty="0"/>
              <a:t>Can lead to pelvic infection, tubal damage, infertility, chronic pain</a:t>
            </a:r>
          </a:p>
          <a:p>
            <a:pPr>
              <a:spcBef>
                <a:spcPts val="0"/>
              </a:spcBef>
              <a:spcAft>
                <a:spcPts val="300"/>
              </a:spcAft>
            </a:pPr>
            <a:r>
              <a:rPr lang="en-US" sz="1200" dirty="0"/>
              <a:t>May affect eyes, or joints and even heart</a:t>
            </a:r>
          </a:p>
          <a:p>
            <a:pPr>
              <a:spcBef>
                <a:spcPts val="0"/>
              </a:spcBef>
              <a:spcAft>
                <a:spcPts val="300"/>
              </a:spcAft>
            </a:pPr>
            <a:r>
              <a:rPr lang="en-US" sz="1200" dirty="0"/>
              <a:t>Specific treatment (antibiotic) </a:t>
            </a:r>
          </a:p>
        </p:txBody>
      </p:sp>
      <p:sp>
        <p:nvSpPr>
          <p:cNvPr id="26" name="Inhaltsplatzhalter 10"/>
          <p:cNvSpPr txBox="1">
            <a:spLocks/>
          </p:cNvSpPr>
          <p:nvPr/>
        </p:nvSpPr>
        <p:spPr>
          <a:xfrm>
            <a:off x="5295901" y="1781176"/>
            <a:ext cx="2260599" cy="2895599"/>
          </a:xfrm>
          <a:prstGeom prst="rect">
            <a:avLst/>
          </a:prstGeom>
        </p:spPr>
        <p:txBody>
          <a:bodyPr vert="horz" lIns="90000" tIns="46800" rIns="90000" bIns="4680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200" b="1" dirty="0"/>
              <a:t>Syphilis</a:t>
            </a:r>
          </a:p>
          <a:p>
            <a:pPr>
              <a:spcBef>
                <a:spcPts val="0"/>
              </a:spcBef>
              <a:spcAft>
                <a:spcPts val="300"/>
              </a:spcAft>
            </a:pPr>
            <a:r>
              <a:rPr lang="en-US" sz="1200" dirty="0" smtClean="0"/>
              <a:t>Less </a:t>
            </a:r>
            <a:r>
              <a:rPr lang="en-US" sz="1200" dirty="0"/>
              <a:t>common STD</a:t>
            </a:r>
          </a:p>
          <a:p>
            <a:pPr>
              <a:spcBef>
                <a:spcPts val="0"/>
              </a:spcBef>
              <a:spcAft>
                <a:spcPts val="300"/>
              </a:spcAft>
            </a:pPr>
            <a:r>
              <a:rPr lang="en-US" sz="1200" dirty="0"/>
              <a:t>Primary infection as solitary painless ulcer in vulva or penis</a:t>
            </a:r>
          </a:p>
          <a:p>
            <a:pPr>
              <a:spcBef>
                <a:spcPts val="0"/>
              </a:spcBef>
              <a:spcAft>
                <a:spcPts val="300"/>
              </a:spcAft>
            </a:pPr>
            <a:r>
              <a:rPr lang="en-US" sz="1200" dirty="0"/>
              <a:t>Can lead to body rash (secondary – weeks later), and brain, liver, heart damage (tertiary – years later)</a:t>
            </a:r>
          </a:p>
          <a:p>
            <a:pPr>
              <a:spcBef>
                <a:spcPts val="0"/>
              </a:spcBef>
              <a:spcAft>
                <a:spcPts val="300"/>
              </a:spcAft>
            </a:pPr>
            <a:r>
              <a:rPr lang="en-US" sz="1200" dirty="0"/>
              <a:t>May infect fetus during pregnancy</a:t>
            </a:r>
          </a:p>
          <a:p>
            <a:pPr>
              <a:spcBef>
                <a:spcPts val="0"/>
              </a:spcBef>
              <a:spcAft>
                <a:spcPts val="300"/>
              </a:spcAft>
            </a:pPr>
            <a:r>
              <a:rPr lang="en-US" sz="1200" dirty="0"/>
              <a:t>Specific treatment (antibiotic)</a:t>
            </a:r>
          </a:p>
        </p:txBody>
      </p:sp>
      <p:sp>
        <p:nvSpPr>
          <p:cNvPr id="7" name="Rechteck 6"/>
          <p:cNvSpPr/>
          <p:nvPr/>
        </p:nvSpPr>
        <p:spPr>
          <a:xfrm>
            <a:off x="3235382" y="1301105"/>
            <a:ext cx="1596912" cy="307777"/>
          </a:xfrm>
          <a:prstGeom prst="rect">
            <a:avLst/>
          </a:prstGeom>
        </p:spPr>
        <p:txBody>
          <a:bodyPr wrap="none">
            <a:spAutoFit/>
          </a:bodyPr>
          <a:lstStyle/>
          <a:p>
            <a:r>
              <a:rPr lang="de-DE" b="1" dirty="0" err="1">
                <a:solidFill>
                  <a:schemeClr val="bg1"/>
                </a:solidFill>
              </a:rPr>
              <a:t>Bacterial</a:t>
            </a:r>
            <a:r>
              <a:rPr lang="de-DE" b="1" dirty="0">
                <a:solidFill>
                  <a:schemeClr val="bg1"/>
                </a:solidFill>
              </a:rPr>
              <a:t> </a:t>
            </a:r>
            <a:r>
              <a:rPr lang="de-DE" b="1" dirty="0" err="1">
                <a:solidFill>
                  <a:schemeClr val="bg1"/>
                </a:solidFill>
              </a:rPr>
              <a:t>causes</a:t>
            </a:r>
            <a:endParaRPr lang="de-DE" b="1" dirty="0">
              <a:solidFill>
                <a:schemeClr val="bg1"/>
              </a:solidFill>
            </a:endParaRPr>
          </a:p>
        </p:txBody>
      </p:sp>
      <p:sp>
        <p:nvSpPr>
          <p:cNvPr id="14" name="Abgerundetes Rechteck 13"/>
          <p:cNvSpPr/>
          <p:nvPr/>
        </p:nvSpPr>
        <p:spPr>
          <a:xfrm>
            <a:off x="511176" y="1781176"/>
            <a:ext cx="2260599" cy="2895599"/>
          </a:xfrm>
          <a:prstGeom prst="roundRect">
            <a:avLst>
              <a:gd name="adj" fmla="val 4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Inhaltsplatzhalter 10"/>
          <p:cNvSpPr txBox="1">
            <a:spLocks/>
          </p:cNvSpPr>
          <p:nvPr/>
        </p:nvSpPr>
        <p:spPr>
          <a:xfrm>
            <a:off x="511176" y="1781176"/>
            <a:ext cx="2260599" cy="2895599"/>
          </a:xfrm>
          <a:prstGeom prst="rect">
            <a:avLst/>
          </a:prstGeom>
        </p:spPr>
        <p:txBody>
          <a:bodyPr vert="horz" lIns="90000" tIns="46800" rIns="90000" bIns="4680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200" b="1" dirty="0"/>
              <a:t>Chlamydia</a:t>
            </a:r>
          </a:p>
          <a:p>
            <a:pPr>
              <a:spcBef>
                <a:spcPts val="0"/>
              </a:spcBef>
              <a:spcAft>
                <a:spcPts val="300"/>
              </a:spcAft>
            </a:pPr>
            <a:r>
              <a:rPr lang="en-US" sz="1200" dirty="0"/>
              <a:t>Most common STD</a:t>
            </a:r>
          </a:p>
          <a:p>
            <a:pPr>
              <a:spcBef>
                <a:spcPts val="0"/>
              </a:spcBef>
              <a:spcAft>
                <a:spcPts val="300"/>
              </a:spcAft>
            </a:pPr>
            <a:r>
              <a:rPr lang="en-US" sz="1200" dirty="0"/>
              <a:t>Painful urination </a:t>
            </a:r>
          </a:p>
          <a:p>
            <a:pPr>
              <a:spcBef>
                <a:spcPts val="0"/>
              </a:spcBef>
              <a:spcAft>
                <a:spcPts val="300"/>
              </a:spcAft>
            </a:pPr>
            <a:r>
              <a:rPr lang="en-US" sz="1200" dirty="0"/>
              <a:t>Discharge from urethra, vagina and penis</a:t>
            </a:r>
          </a:p>
          <a:p>
            <a:pPr>
              <a:spcBef>
                <a:spcPts val="0"/>
              </a:spcBef>
              <a:spcAft>
                <a:spcPts val="300"/>
              </a:spcAft>
            </a:pPr>
            <a:r>
              <a:rPr lang="en-US" sz="1200" dirty="0"/>
              <a:t>Can lead to pelvic infection, tubal damage, infertility, chronic pain</a:t>
            </a:r>
          </a:p>
          <a:p>
            <a:pPr>
              <a:spcBef>
                <a:spcPts val="0"/>
              </a:spcBef>
              <a:spcAft>
                <a:spcPts val="300"/>
              </a:spcAft>
            </a:pPr>
            <a:r>
              <a:rPr lang="en-US" sz="1200" dirty="0"/>
              <a:t>Specific treatment (antibiotic)</a:t>
            </a:r>
          </a:p>
        </p:txBody>
      </p:sp>
    </p:spTree>
    <p:extLst>
      <p:ext uri="{BB962C8B-B14F-4D97-AF65-F5344CB8AC3E}">
        <p14:creationId xmlns:p14="http://schemas.microsoft.com/office/powerpoint/2010/main" val="1981930537"/>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a:xfrm>
            <a:off x="511176" y="1247775"/>
            <a:ext cx="7045325" cy="414437"/>
          </a:xfrm>
          <a:prstGeom prst="roundRect">
            <a:avLst>
              <a:gd name="adj" fmla="val 191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699" name="Title 1"/>
          <p:cNvSpPr>
            <a:spLocks noGrp="1"/>
          </p:cNvSpPr>
          <p:nvPr>
            <p:ph type="title"/>
          </p:nvPr>
        </p:nvSpPr>
        <p:spPr/>
        <p:txBody>
          <a:bodyPr>
            <a:noAutofit/>
          </a:bodyPr>
          <a:lstStyle/>
          <a:p>
            <a:r>
              <a:rPr lang="en-US" altLang="en-US" dirty="0"/>
              <a:t>Most important STIs in brief</a:t>
            </a:r>
            <a:endParaRPr lang="en-US" altLang="en-US" dirty="0" smtClean="0"/>
          </a:p>
        </p:txBody>
      </p:sp>
      <p:sp>
        <p:nvSpPr>
          <p:cNvPr id="6" name="Textplatzhalter 5"/>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16</a:t>
            </a:fld>
            <a:endParaRPr lang="en-US" dirty="0"/>
          </a:p>
        </p:txBody>
      </p:sp>
      <p:sp>
        <p:nvSpPr>
          <p:cNvPr id="21" name="Abgerundetes Rechteck 20"/>
          <p:cNvSpPr/>
          <p:nvPr/>
        </p:nvSpPr>
        <p:spPr>
          <a:xfrm>
            <a:off x="2903539" y="1781176"/>
            <a:ext cx="2260599" cy="2895599"/>
          </a:xfrm>
          <a:prstGeom prst="roundRect">
            <a:avLst>
              <a:gd name="adj" fmla="val 4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5295901" y="1781176"/>
            <a:ext cx="2260599" cy="2895599"/>
          </a:xfrm>
          <a:prstGeom prst="roundRect">
            <a:avLst>
              <a:gd name="adj" fmla="val 4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Inhaltsplatzhalter 10"/>
          <p:cNvSpPr txBox="1">
            <a:spLocks/>
          </p:cNvSpPr>
          <p:nvPr/>
        </p:nvSpPr>
        <p:spPr>
          <a:xfrm>
            <a:off x="2903539" y="1781176"/>
            <a:ext cx="2260599" cy="2895599"/>
          </a:xfrm>
          <a:prstGeom prst="rect">
            <a:avLst/>
          </a:prstGeom>
        </p:spPr>
        <p:txBody>
          <a:bodyPr vert="horz" lIns="90000" tIns="46800" rIns="90000" bIns="4680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200" b="1" dirty="0"/>
              <a:t>Genital Herpes</a:t>
            </a:r>
          </a:p>
          <a:p>
            <a:pPr>
              <a:spcBef>
                <a:spcPts val="0"/>
              </a:spcBef>
              <a:spcAft>
                <a:spcPts val="300"/>
              </a:spcAft>
            </a:pPr>
            <a:r>
              <a:rPr lang="en-US" sz="1200" dirty="0"/>
              <a:t>Herpes simplex virus (HSV type 2, sometimes type 1)</a:t>
            </a:r>
          </a:p>
          <a:p>
            <a:pPr>
              <a:spcBef>
                <a:spcPts val="0"/>
              </a:spcBef>
              <a:spcAft>
                <a:spcPts val="300"/>
              </a:spcAft>
            </a:pPr>
            <a:r>
              <a:rPr lang="en-US" sz="1200" dirty="0"/>
              <a:t>Primary: very painful multiple vesicles/ulcers on vulva (and penis), painful urination</a:t>
            </a:r>
          </a:p>
          <a:p>
            <a:pPr>
              <a:spcBef>
                <a:spcPts val="0"/>
              </a:spcBef>
              <a:spcAft>
                <a:spcPts val="300"/>
              </a:spcAft>
            </a:pPr>
            <a:r>
              <a:rPr lang="en-US" sz="1200" dirty="0"/>
              <a:t>Secondary: less painful </a:t>
            </a:r>
            <a:r>
              <a:rPr lang="en-US" sz="1200" dirty="0" smtClean="0"/>
              <a:t/>
            </a:r>
            <a:br>
              <a:rPr lang="en-US" sz="1200" dirty="0" smtClean="0"/>
            </a:br>
            <a:r>
              <a:rPr lang="en-US" sz="1200" dirty="0" smtClean="0"/>
              <a:t>but </a:t>
            </a:r>
            <a:r>
              <a:rPr lang="en-US" sz="1200" dirty="0"/>
              <a:t>recurrent</a:t>
            </a:r>
          </a:p>
          <a:p>
            <a:pPr>
              <a:spcBef>
                <a:spcPts val="0"/>
              </a:spcBef>
              <a:spcAft>
                <a:spcPts val="300"/>
              </a:spcAft>
            </a:pPr>
            <a:r>
              <a:rPr lang="en-US" sz="1200" dirty="0"/>
              <a:t>Specific treatment </a:t>
            </a:r>
            <a:r>
              <a:rPr lang="en-US" sz="1200" dirty="0" smtClean="0"/>
              <a:t/>
            </a:r>
            <a:br>
              <a:rPr lang="en-US" sz="1200" dirty="0" smtClean="0"/>
            </a:br>
            <a:r>
              <a:rPr lang="en-US" sz="1200" dirty="0" smtClean="0"/>
              <a:t>(</a:t>
            </a:r>
            <a:r>
              <a:rPr lang="en-US" sz="1200" dirty="0"/>
              <a:t>anti-viral drug)</a:t>
            </a:r>
          </a:p>
        </p:txBody>
      </p:sp>
      <p:sp>
        <p:nvSpPr>
          <p:cNvPr id="26" name="Inhaltsplatzhalter 10"/>
          <p:cNvSpPr txBox="1">
            <a:spLocks/>
          </p:cNvSpPr>
          <p:nvPr/>
        </p:nvSpPr>
        <p:spPr>
          <a:xfrm>
            <a:off x="5295901" y="1781176"/>
            <a:ext cx="2260599" cy="2895599"/>
          </a:xfrm>
          <a:prstGeom prst="rect">
            <a:avLst/>
          </a:prstGeom>
        </p:spPr>
        <p:txBody>
          <a:bodyPr vert="horz" lIns="90000" tIns="46800" rIns="90000" bIns="4680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150"/>
              </a:spcAft>
              <a:buNone/>
            </a:pPr>
            <a:r>
              <a:rPr lang="en-US" sz="1200" b="1" spc="-40" dirty="0" smtClean="0"/>
              <a:t>Acquired Immune </a:t>
            </a:r>
            <a:br>
              <a:rPr lang="en-US" sz="1200" b="1" spc="-40" dirty="0" smtClean="0"/>
            </a:br>
            <a:r>
              <a:rPr lang="en-US" sz="1200" b="1" spc="-40" dirty="0" smtClean="0"/>
              <a:t>Deficiency </a:t>
            </a:r>
            <a:r>
              <a:rPr lang="en-US" sz="1200" b="1" spc="-40" dirty="0"/>
              <a:t>Syndrome (AIDS) is caused by the </a:t>
            </a:r>
            <a:r>
              <a:rPr lang="en-US" sz="1200" b="1" spc="-40" dirty="0" smtClean="0"/>
              <a:t>Human Immunodeficiency Virus (HIV).</a:t>
            </a:r>
            <a:endParaRPr lang="en-US" sz="1200" b="1" spc="-40" dirty="0"/>
          </a:p>
          <a:p>
            <a:pPr marL="0" indent="0">
              <a:spcBef>
                <a:spcPts val="0"/>
              </a:spcBef>
              <a:spcAft>
                <a:spcPts val="150"/>
              </a:spcAft>
              <a:buNone/>
            </a:pPr>
            <a:r>
              <a:rPr lang="en-US" sz="1200" spc="-30" dirty="0"/>
              <a:t>Transmitted through:</a:t>
            </a:r>
          </a:p>
          <a:p>
            <a:pPr>
              <a:spcBef>
                <a:spcPts val="0"/>
              </a:spcBef>
              <a:spcAft>
                <a:spcPts val="150"/>
              </a:spcAft>
            </a:pPr>
            <a:r>
              <a:rPr lang="en-US" sz="1200" spc="-30" dirty="0"/>
              <a:t>Sexual contact with a person </a:t>
            </a:r>
            <a:r>
              <a:rPr lang="en-US" sz="1200" spc="-30" dirty="0" smtClean="0"/>
              <a:t>infected with </a:t>
            </a:r>
            <a:r>
              <a:rPr lang="en-US" sz="1200" spc="-30" dirty="0"/>
              <a:t>HIV</a:t>
            </a:r>
          </a:p>
          <a:p>
            <a:pPr>
              <a:spcBef>
                <a:spcPts val="0"/>
              </a:spcBef>
              <a:spcAft>
                <a:spcPts val="150"/>
              </a:spcAft>
            </a:pPr>
            <a:r>
              <a:rPr lang="en-US" sz="1200" spc="-30" dirty="0"/>
              <a:t>Transfusion of contaminated </a:t>
            </a:r>
          </a:p>
          <a:p>
            <a:pPr>
              <a:spcBef>
                <a:spcPts val="0"/>
              </a:spcBef>
              <a:spcAft>
                <a:spcPts val="150"/>
              </a:spcAft>
            </a:pPr>
            <a:r>
              <a:rPr lang="en-US" sz="1200" spc="-30" dirty="0"/>
              <a:t>blood</a:t>
            </a:r>
          </a:p>
          <a:p>
            <a:pPr>
              <a:spcBef>
                <a:spcPts val="0"/>
              </a:spcBef>
              <a:spcAft>
                <a:spcPts val="150"/>
              </a:spcAft>
            </a:pPr>
            <a:r>
              <a:rPr lang="en-US" sz="1200" spc="-30" dirty="0"/>
              <a:t>Needle pricks </a:t>
            </a:r>
          </a:p>
          <a:p>
            <a:pPr>
              <a:spcBef>
                <a:spcPts val="0"/>
              </a:spcBef>
              <a:spcAft>
                <a:spcPts val="150"/>
              </a:spcAft>
            </a:pPr>
            <a:r>
              <a:rPr lang="en-US" sz="1200" spc="-30" dirty="0"/>
              <a:t>from contaminated needles</a:t>
            </a:r>
          </a:p>
          <a:p>
            <a:pPr>
              <a:spcBef>
                <a:spcPts val="0"/>
              </a:spcBef>
              <a:spcAft>
                <a:spcPts val="150"/>
              </a:spcAft>
            </a:pPr>
            <a:r>
              <a:rPr lang="en-US" sz="1200" spc="-30" dirty="0"/>
              <a:t>Transfer of the virus from mother to child during pregnancy</a:t>
            </a:r>
          </a:p>
        </p:txBody>
      </p:sp>
      <p:sp>
        <p:nvSpPr>
          <p:cNvPr id="7" name="Rechteck 6"/>
          <p:cNvSpPr/>
          <p:nvPr/>
        </p:nvSpPr>
        <p:spPr>
          <a:xfrm>
            <a:off x="3420561" y="1301105"/>
            <a:ext cx="1226554" cy="307777"/>
          </a:xfrm>
          <a:prstGeom prst="rect">
            <a:avLst/>
          </a:prstGeom>
        </p:spPr>
        <p:txBody>
          <a:bodyPr wrap="none">
            <a:spAutoFit/>
          </a:bodyPr>
          <a:lstStyle/>
          <a:p>
            <a:r>
              <a:rPr lang="de-DE" b="1" dirty="0">
                <a:solidFill>
                  <a:schemeClr val="bg1"/>
                </a:solidFill>
              </a:rPr>
              <a:t>Viral </a:t>
            </a:r>
            <a:r>
              <a:rPr lang="de-DE" b="1" dirty="0" err="1">
                <a:solidFill>
                  <a:schemeClr val="bg1"/>
                </a:solidFill>
              </a:rPr>
              <a:t>causes</a:t>
            </a:r>
            <a:endParaRPr lang="de-DE" b="1" dirty="0">
              <a:solidFill>
                <a:schemeClr val="bg1"/>
              </a:solidFill>
            </a:endParaRPr>
          </a:p>
        </p:txBody>
      </p:sp>
      <p:sp>
        <p:nvSpPr>
          <p:cNvPr id="16" name="Abgerundetes Rechteck 15"/>
          <p:cNvSpPr/>
          <p:nvPr/>
        </p:nvSpPr>
        <p:spPr>
          <a:xfrm>
            <a:off x="511176" y="1781176"/>
            <a:ext cx="2260599" cy="2895599"/>
          </a:xfrm>
          <a:prstGeom prst="roundRect">
            <a:avLst>
              <a:gd name="adj" fmla="val 418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Inhaltsplatzhalter 10"/>
          <p:cNvSpPr txBox="1">
            <a:spLocks/>
          </p:cNvSpPr>
          <p:nvPr/>
        </p:nvSpPr>
        <p:spPr>
          <a:xfrm>
            <a:off x="511176" y="1781176"/>
            <a:ext cx="2260599" cy="2895599"/>
          </a:xfrm>
          <a:prstGeom prst="rect">
            <a:avLst/>
          </a:prstGeom>
        </p:spPr>
        <p:txBody>
          <a:bodyPr vert="horz" lIns="90000" tIns="46800" rIns="90000" bIns="4680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200" b="1" dirty="0"/>
              <a:t>Genital Warts</a:t>
            </a:r>
          </a:p>
          <a:p>
            <a:pPr>
              <a:spcBef>
                <a:spcPts val="0"/>
              </a:spcBef>
              <a:spcAft>
                <a:spcPts val="300"/>
              </a:spcAft>
            </a:pPr>
            <a:r>
              <a:rPr lang="en-US" sz="1200" dirty="0"/>
              <a:t>Human papilloma virus (HPV), very common STD, can grow rapidly and spread, especially during pregnancy </a:t>
            </a:r>
          </a:p>
          <a:p>
            <a:pPr>
              <a:spcBef>
                <a:spcPts val="0"/>
              </a:spcBef>
              <a:spcAft>
                <a:spcPts val="300"/>
              </a:spcAft>
            </a:pPr>
            <a:r>
              <a:rPr lang="en-US" sz="1200" dirty="0"/>
              <a:t>Flat patches to raised irregular bumps on vulva or penis, and cervix and </a:t>
            </a:r>
            <a:r>
              <a:rPr lang="en-US" sz="1200" dirty="0" err="1"/>
              <a:t>peri</a:t>
            </a:r>
            <a:r>
              <a:rPr lang="en-US" sz="1200" dirty="0"/>
              <a:t>-anal skin</a:t>
            </a:r>
          </a:p>
          <a:p>
            <a:pPr>
              <a:spcBef>
                <a:spcPts val="0"/>
              </a:spcBef>
              <a:spcAft>
                <a:spcPts val="300"/>
              </a:spcAft>
            </a:pPr>
            <a:r>
              <a:rPr lang="en-US" sz="1200" dirty="0"/>
              <a:t>Subtypes (16 &amp; 18) associated with cancer change in cervix</a:t>
            </a:r>
          </a:p>
          <a:p>
            <a:pPr>
              <a:spcBef>
                <a:spcPts val="0"/>
              </a:spcBef>
              <a:spcAft>
                <a:spcPts val="300"/>
              </a:spcAft>
            </a:pPr>
            <a:r>
              <a:rPr lang="en-US" sz="1200" dirty="0"/>
              <a:t>Vaccine available</a:t>
            </a:r>
          </a:p>
        </p:txBody>
      </p:sp>
    </p:spTree>
    <p:extLst>
      <p:ext uri="{BB962C8B-B14F-4D97-AF65-F5344CB8AC3E}">
        <p14:creationId xmlns:p14="http://schemas.microsoft.com/office/powerpoint/2010/main" val="621304182"/>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9"/>
          <a:stretch/>
        </p:blipFill>
        <p:spPr bwMode="auto">
          <a:xfrm>
            <a:off x="6237542" y="4342447"/>
            <a:ext cx="1318958" cy="68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r>
              <a:rPr lang="en-US" altLang="en-US" smtClean="0"/>
              <a:t>Signs that indicate the presence of a sexually transmitted disease</a:t>
            </a:r>
          </a:p>
        </p:txBody>
      </p:sp>
      <p:sp>
        <p:nvSpPr>
          <p:cNvPr id="2" name="Inhaltsplatzhalter 1"/>
          <p:cNvSpPr>
            <a:spLocks noGrp="1"/>
          </p:cNvSpPr>
          <p:nvPr>
            <p:ph idx="1"/>
          </p:nvPr>
        </p:nvSpPr>
        <p:spPr/>
        <p:txBody>
          <a:bodyPr/>
          <a:lstStyle/>
          <a:p>
            <a:r>
              <a:rPr lang="en-US" dirty="0" smtClean="0"/>
              <a:t>Smelly discharge coming from penis or vagina</a:t>
            </a:r>
          </a:p>
          <a:p>
            <a:r>
              <a:rPr lang="en-US" dirty="0" smtClean="0"/>
              <a:t>Wound in the vagina or penis that does not heal</a:t>
            </a:r>
          </a:p>
          <a:p>
            <a:r>
              <a:rPr lang="en-US" dirty="0" smtClean="0"/>
              <a:t>Swelling or bumps in the groin area</a:t>
            </a:r>
          </a:p>
          <a:p>
            <a:r>
              <a:rPr lang="en-US" dirty="0" smtClean="0"/>
              <a:t>Pain in passing urine</a:t>
            </a:r>
          </a:p>
          <a:p>
            <a:r>
              <a:rPr lang="en-US" dirty="0" smtClean="0"/>
              <a:t>Rashes</a:t>
            </a:r>
          </a:p>
          <a:p>
            <a:r>
              <a:rPr lang="en-US" dirty="0" smtClean="0"/>
              <a:t>Fever</a:t>
            </a:r>
            <a:endParaRPr lang="de-DE"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17</a:t>
            </a:fld>
            <a:endParaRPr lang="en-US" dirty="0"/>
          </a:p>
        </p:txBody>
      </p:sp>
      <p:sp>
        <p:nvSpPr>
          <p:cNvPr id="11" name="Rechteck 10"/>
          <p:cNvSpPr/>
          <p:nvPr/>
        </p:nvSpPr>
        <p:spPr>
          <a:xfrm>
            <a:off x="509550" y="1247774"/>
            <a:ext cx="7190997" cy="370046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07961" y="2313315"/>
            <a:ext cx="7192585" cy="523220"/>
          </a:xfrm>
          <a:prstGeom prst="rect">
            <a:avLst/>
          </a:prstGeom>
        </p:spPr>
        <p:txBody>
          <a:bodyPr wrap="square">
            <a:spAutoFit/>
          </a:bodyPr>
          <a:lstStyle/>
          <a:p>
            <a:pPr algn="ctr"/>
            <a:r>
              <a:rPr lang="en-US" sz="2800" dirty="0">
                <a:solidFill>
                  <a:schemeClr val="accent1"/>
                </a:solidFill>
              </a:rPr>
              <a:t>See a </a:t>
            </a:r>
            <a:r>
              <a:rPr lang="en-US" sz="2800" dirty="0" smtClean="0">
                <a:solidFill>
                  <a:schemeClr val="accent1"/>
                </a:solidFill>
              </a:rPr>
              <a:t>doctor!</a:t>
            </a:r>
            <a:endParaRPr lang="en-US" sz="2800" dirty="0">
              <a:solidFill>
                <a:schemeClr val="accent1"/>
              </a:solidFill>
            </a:endParaRPr>
          </a:p>
        </p:txBody>
      </p:sp>
    </p:spTree>
    <p:extLst>
      <p:ext uri="{BB962C8B-B14F-4D97-AF65-F5344CB8AC3E}">
        <p14:creationId xmlns:p14="http://schemas.microsoft.com/office/powerpoint/2010/main" val="20002038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print">
            <a:extLst>
              <a:ext uri="{28A0092B-C50C-407E-A947-70E740481C1C}">
                <a14:useLocalDpi xmlns:a14="http://schemas.microsoft.com/office/drawing/2010/main"/>
              </a:ext>
            </a:extLst>
          </a:blip>
          <a:srcRect r="36813"/>
          <a:stretch/>
        </p:blipFill>
        <p:spPr>
          <a:xfrm>
            <a:off x="4268107" y="0"/>
            <a:ext cx="4888430" cy="5143500"/>
          </a:xfrm>
          <a:prstGeom prst="rect">
            <a:avLst/>
          </a:prstGeom>
        </p:spPr>
      </p:pic>
      <p:sp>
        <p:nvSpPr>
          <p:cNvPr id="4" name="Rechteck 3"/>
          <p:cNvSpPr/>
          <p:nvPr/>
        </p:nvSpPr>
        <p:spPr>
          <a:xfrm>
            <a:off x="4268106" y="0"/>
            <a:ext cx="2294619" cy="51435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771" name="Title 1"/>
          <p:cNvSpPr>
            <a:spLocks noGrp="1"/>
          </p:cNvSpPr>
          <p:nvPr>
            <p:ph type="title"/>
          </p:nvPr>
        </p:nvSpPr>
        <p:spPr/>
        <p:txBody>
          <a:bodyPr/>
          <a:lstStyle/>
          <a:p>
            <a:r>
              <a:rPr lang="en-US" altLang="en-US" dirty="0" smtClean="0"/>
              <a:t>What is safe sex?</a:t>
            </a:r>
          </a:p>
        </p:txBody>
      </p:sp>
      <p:sp>
        <p:nvSpPr>
          <p:cNvPr id="5" name="Inhaltsplatzhalter 4"/>
          <p:cNvSpPr>
            <a:spLocks noGrp="1"/>
          </p:cNvSpPr>
          <p:nvPr>
            <p:ph idx="1"/>
          </p:nvPr>
        </p:nvSpPr>
        <p:spPr>
          <a:xfrm>
            <a:off x="508001" y="1247776"/>
            <a:ext cx="3650531" cy="3193256"/>
          </a:xfrm>
        </p:spPr>
        <p:txBody>
          <a:bodyPr>
            <a:normAutofit/>
          </a:bodyPr>
          <a:lstStyle/>
          <a:p>
            <a:r>
              <a:rPr lang="en-US" dirty="0"/>
              <a:t>Abstaining from sex is the safest way – </a:t>
            </a:r>
            <a:r>
              <a:rPr lang="en-US" dirty="0" smtClean="0"/>
              <a:t>a </a:t>
            </a:r>
            <a:r>
              <a:rPr lang="en-US" dirty="0"/>
              <a:t>respected and personal decision between two </a:t>
            </a:r>
            <a:r>
              <a:rPr lang="en-US" dirty="0" smtClean="0"/>
              <a:t>intimate </a:t>
            </a:r>
            <a:r>
              <a:rPr lang="en-US" dirty="0"/>
              <a:t>people</a:t>
            </a:r>
          </a:p>
          <a:p>
            <a:r>
              <a:rPr lang="en-US" dirty="0"/>
              <a:t>Engaging in sexual intercourse using necessary </a:t>
            </a:r>
            <a:r>
              <a:rPr lang="en-US" dirty="0" smtClean="0"/>
              <a:t>precaution </a:t>
            </a:r>
            <a:r>
              <a:rPr lang="en-US" dirty="0"/>
              <a:t>(condom)</a:t>
            </a:r>
          </a:p>
          <a:p>
            <a:r>
              <a:rPr lang="en-US" dirty="0"/>
              <a:t>Knowing your partner’s sexual history</a:t>
            </a:r>
          </a:p>
          <a:p>
            <a:r>
              <a:rPr lang="en-US" dirty="0"/>
              <a:t>Making a decision between you and your partner </a:t>
            </a:r>
            <a:r>
              <a:rPr lang="en-US" dirty="0" smtClean="0"/>
              <a:t>about </a:t>
            </a:r>
            <a:r>
              <a:rPr lang="en-US" dirty="0"/>
              <a:t>appropriate contraception (condom and pill)</a:t>
            </a:r>
          </a:p>
        </p:txBody>
      </p:sp>
      <p:sp>
        <p:nvSpPr>
          <p:cNvPr id="2" name="Foliennummernplatzhalter 1"/>
          <p:cNvSpPr>
            <a:spLocks noGrp="1"/>
          </p:cNvSpPr>
          <p:nvPr>
            <p:ph type="sldNum" sz="quarter" idx="4"/>
          </p:nvPr>
        </p:nvSpPr>
        <p:spPr/>
        <p:txBody>
          <a:bodyPr/>
          <a:lstStyle/>
          <a:p>
            <a:fld id="{6FF9F0C5-380F-41C2-899A-BAC0F0927E16}" type="slidenum">
              <a:rPr lang="en-US" smtClean="0"/>
              <a:t>18</a:t>
            </a:fld>
            <a:endParaRPr lang="en-US" dirty="0"/>
          </a:p>
        </p:txBody>
      </p:sp>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l="73196"/>
          <a:stretch/>
        </p:blipFill>
        <p:spPr>
          <a:xfrm>
            <a:off x="6705814" y="4996"/>
            <a:ext cx="2450722" cy="5138504"/>
          </a:xfrm>
          <a:prstGeom prst="rect">
            <a:avLst/>
          </a:prstGeom>
        </p:spPr>
      </p:pic>
      <p:pic>
        <p:nvPicPr>
          <p:cNvPr id="10" name="Grafik 9"/>
          <p:cNvPicPr>
            <a:picLocks noChangeAspect="1"/>
          </p:cNvPicPr>
          <p:nvPr/>
        </p:nvPicPr>
        <p:blipFill rotWithShape="1">
          <a:blip r:embed="rId5">
            <a:extLst>
              <a:ext uri="{28A0092B-C50C-407E-A947-70E740481C1C}">
                <a14:useLocalDpi xmlns:a14="http://schemas.microsoft.com/office/drawing/2010/main" val="0"/>
              </a:ext>
            </a:extLst>
          </a:blip>
          <a:srcRect l="87989" t="3879" r="2747" b="80121"/>
          <a:stretch/>
        </p:blipFill>
        <p:spPr>
          <a:xfrm>
            <a:off x="8061713" y="202003"/>
            <a:ext cx="847898" cy="822960"/>
          </a:xfrm>
          <a:prstGeom prst="rect">
            <a:avLst/>
          </a:prstGeom>
        </p:spPr>
      </p:pic>
    </p:spTree>
    <p:extLst>
      <p:ext uri="{BB962C8B-B14F-4D97-AF65-F5344CB8AC3E}">
        <p14:creationId xmlns:p14="http://schemas.microsoft.com/office/powerpoint/2010/main" val="471500674"/>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bodyPr>
          <a:lstStyle/>
          <a:p>
            <a:r>
              <a:rPr lang="en-US" dirty="0" smtClean="0">
                <a:solidFill>
                  <a:schemeClr val="tx1"/>
                </a:solidFill>
              </a:rPr>
              <a:t>Chapter 2: </a:t>
            </a:r>
            <a:r>
              <a:rPr lang="en-US" dirty="0" smtClean="0"/>
              <a:t/>
            </a:r>
            <a:br>
              <a:rPr lang="en-US" dirty="0" smtClean="0"/>
            </a:br>
            <a:r>
              <a:rPr lang="en-US" dirty="0" smtClean="0"/>
              <a:t>Description of the female reproductive and sexual function</a:t>
            </a:r>
            <a:endParaRPr lang="en-US" dirty="0"/>
          </a:p>
        </p:txBody>
      </p:sp>
      <p:sp>
        <p:nvSpPr>
          <p:cNvPr id="5" name="Untertitel 4"/>
          <p:cNvSpPr>
            <a:spLocks noGrp="1"/>
          </p:cNvSpPr>
          <p:nvPr>
            <p:ph type="subTitle" idx="1"/>
          </p:nvPr>
        </p:nvSpPr>
        <p:spPr/>
        <p:txBody>
          <a:bodyPr/>
          <a:lstStyle/>
          <a:p>
            <a:endParaRPr lang="de-DE"/>
          </a:p>
        </p:txBody>
      </p:sp>
      <p:sp>
        <p:nvSpPr>
          <p:cNvPr id="2" name="Foliennummernplatzhalter 1"/>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949865850"/>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bodyPr>
          <a:lstStyle/>
          <a:p>
            <a:r>
              <a:rPr lang="en-US" dirty="0" smtClean="0">
                <a:solidFill>
                  <a:schemeClr val="tx1"/>
                </a:solidFill>
              </a:rPr>
              <a:t>Chapter </a:t>
            </a:r>
            <a:r>
              <a:rPr lang="en-US" dirty="0">
                <a:solidFill>
                  <a:schemeClr val="tx1"/>
                </a:solidFill>
              </a:rPr>
              <a:t>1: </a:t>
            </a:r>
            <a:r>
              <a:rPr lang="en-US" dirty="0" smtClean="0"/>
              <a:t/>
            </a:r>
            <a:br>
              <a:rPr lang="en-US" dirty="0" smtClean="0"/>
            </a:br>
            <a:r>
              <a:rPr lang="en-US" dirty="0" smtClean="0"/>
              <a:t>The </a:t>
            </a:r>
            <a:r>
              <a:rPr lang="en-US" dirty="0"/>
              <a:t>global challenge of unintended teenage pregnancy, STDs and </a:t>
            </a:r>
            <a:r>
              <a:rPr lang="en-US" dirty="0" smtClean="0"/>
              <a:t>contraception</a:t>
            </a:r>
            <a:endParaRPr lang="en-US" dirty="0"/>
          </a:p>
        </p:txBody>
      </p:sp>
      <p:sp>
        <p:nvSpPr>
          <p:cNvPr id="5" name="Untertitel 4"/>
          <p:cNvSpPr>
            <a:spLocks noGrp="1"/>
          </p:cNvSpPr>
          <p:nvPr>
            <p:ph type="subTitle" idx="1"/>
          </p:nvPr>
        </p:nvSpPr>
        <p:spPr/>
        <p:txBody>
          <a:bodyPr/>
          <a:lstStyle/>
          <a:p>
            <a:endParaRPr lang="de-DE"/>
          </a:p>
        </p:txBody>
      </p:sp>
      <p:sp>
        <p:nvSpPr>
          <p:cNvPr id="2" name="Foliennummernplatzhalter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63272840"/>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txBox="1">
            <a:spLocks/>
          </p:cNvSpPr>
          <p:nvPr/>
        </p:nvSpPr>
        <p:spPr bwMode="auto">
          <a:xfrm>
            <a:off x="665163" y="2738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3200">
                <a:solidFill>
                  <a:srgbClr val="808285"/>
                </a:solidFill>
                <a:latin typeface="Arial Rounded MT Bold" pitchFamily="34" charset="0"/>
                <a:ea typeface="Arial Unicode MS" pitchFamily="34" charset="-128"/>
                <a:cs typeface="Arial Unicode MS" pitchFamily="34" charset="-128"/>
              </a:defRPr>
            </a:lvl1pPr>
            <a:lvl2pPr marL="742950" indent="-285750" eaLnBrk="0" hangingPunct="0">
              <a:spcBef>
                <a:spcPct val="20000"/>
              </a:spcBef>
              <a:buFont typeface="Arial" charset="0"/>
              <a:buChar char="–"/>
              <a:defRPr sz="2800">
                <a:solidFill>
                  <a:srgbClr val="808285"/>
                </a:solidFill>
                <a:latin typeface="Arial Rounded MT Bold" pitchFamily="34" charset="0"/>
                <a:ea typeface="Arial Unicode MS" pitchFamily="34" charset="-128"/>
                <a:cs typeface="Arial Unicode MS" pitchFamily="34" charset="-128"/>
              </a:defRPr>
            </a:lvl2pPr>
            <a:lvl3pPr marL="1143000" indent="-228600" eaLnBrk="0" hangingPunct="0">
              <a:spcBef>
                <a:spcPct val="20000"/>
              </a:spcBef>
              <a:buFont typeface="Wingdings" pitchFamily="2" charset="2"/>
              <a:buChar char="✽"/>
              <a:defRPr sz="2400">
                <a:solidFill>
                  <a:srgbClr val="808285"/>
                </a:solidFill>
                <a:latin typeface="Arial Rounded MT Bold" pitchFamily="34" charset="0"/>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808285"/>
                </a:solidFill>
                <a:latin typeface="Arial Rounded MT Bold" pitchFamily="34" charset="0"/>
                <a:ea typeface="Arial Unicode MS" pitchFamily="34" charset="-128"/>
                <a:cs typeface="Arial Unicode MS" pitchFamily="34" charset="-128"/>
              </a:defRPr>
            </a:lvl4pPr>
            <a:lvl5pPr marL="2057400" indent="-228600" eaLnBrk="0" hangingPunct="0">
              <a:spcBef>
                <a:spcPct val="20000"/>
              </a:spcBef>
              <a:buFont typeface="Arial" charset="0"/>
              <a:defRPr sz="2000">
                <a:solidFill>
                  <a:srgbClr val="808285"/>
                </a:solidFill>
                <a:latin typeface="Arial Rounded MT Bold"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9pPr>
          </a:lstStyle>
          <a:p>
            <a:pPr>
              <a:spcBef>
                <a:spcPct val="0"/>
              </a:spcBef>
              <a:buFontTx/>
              <a:buNone/>
            </a:pPr>
            <a:endParaRPr lang="en-GB" altLang="en-US" sz="3600" b="1" dirty="0" smtClean="0">
              <a:solidFill>
                <a:srgbClr val="E50083"/>
              </a:solidFill>
            </a:endParaRPr>
          </a:p>
        </p:txBody>
      </p:sp>
      <p:sp>
        <p:nvSpPr>
          <p:cNvPr id="5" name="Titel 4"/>
          <p:cNvSpPr>
            <a:spLocks noGrp="1"/>
          </p:cNvSpPr>
          <p:nvPr>
            <p:ph type="title"/>
          </p:nvPr>
        </p:nvSpPr>
        <p:spPr/>
        <p:txBody>
          <a:bodyPr/>
          <a:lstStyle/>
          <a:p>
            <a:r>
              <a:rPr lang="de-DE" smtClean="0"/>
              <a:t>The Female Reproductive System</a:t>
            </a:r>
            <a:endParaRPr lang="de-DE" dirty="0"/>
          </a:p>
        </p:txBody>
      </p:sp>
      <p:sp>
        <p:nvSpPr>
          <p:cNvPr id="4" name="Textplatzhalter 3"/>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20</a:t>
            </a:fld>
            <a:endParaRPr lang="en-US" dirty="0"/>
          </a:p>
        </p:txBody>
      </p:sp>
      <p:pic>
        <p:nvPicPr>
          <p:cNvPr id="22" name="Picture 2" descr="3D_Uteru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3056" y="1255395"/>
            <a:ext cx="3422212" cy="342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3456993"/>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txBox="1">
            <a:spLocks/>
          </p:cNvSpPr>
          <p:nvPr/>
        </p:nvSpPr>
        <p:spPr bwMode="auto">
          <a:xfrm>
            <a:off x="665163" y="2738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3200">
                <a:solidFill>
                  <a:srgbClr val="808285"/>
                </a:solidFill>
                <a:latin typeface="Arial Rounded MT Bold" pitchFamily="34" charset="0"/>
                <a:ea typeface="Arial Unicode MS" pitchFamily="34" charset="-128"/>
                <a:cs typeface="Arial Unicode MS" pitchFamily="34" charset="-128"/>
              </a:defRPr>
            </a:lvl1pPr>
            <a:lvl2pPr marL="742950" indent="-285750" eaLnBrk="0" hangingPunct="0">
              <a:spcBef>
                <a:spcPct val="20000"/>
              </a:spcBef>
              <a:buFont typeface="Arial" charset="0"/>
              <a:buChar char="–"/>
              <a:defRPr sz="2800">
                <a:solidFill>
                  <a:srgbClr val="808285"/>
                </a:solidFill>
                <a:latin typeface="Arial Rounded MT Bold" pitchFamily="34" charset="0"/>
                <a:ea typeface="Arial Unicode MS" pitchFamily="34" charset="-128"/>
                <a:cs typeface="Arial Unicode MS" pitchFamily="34" charset="-128"/>
              </a:defRPr>
            </a:lvl2pPr>
            <a:lvl3pPr marL="1143000" indent="-228600" eaLnBrk="0" hangingPunct="0">
              <a:spcBef>
                <a:spcPct val="20000"/>
              </a:spcBef>
              <a:buFont typeface="Wingdings" pitchFamily="2" charset="2"/>
              <a:buChar char="✽"/>
              <a:defRPr sz="2400">
                <a:solidFill>
                  <a:srgbClr val="808285"/>
                </a:solidFill>
                <a:latin typeface="Arial Rounded MT Bold" pitchFamily="34" charset="0"/>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808285"/>
                </a:solidFill>
                <a:latin typeface="Arial Rounded MT Bold" pitchFamily="34" charset="0"/>
                <a:ea typeface="Arial Unicode MS" pitchFamily="34" charset="-128"/>
                <a:cs typeface="Arial Unicode MS" pitchFamily="34" charset="-128"/>
              </a:defRPr>
            </a:lvl4pPr>
            <a:lvl5pPr marL="2057400" indent="-228600" eaLnBrk="0" hangingPunct="0">
              <a:spcBef>
                <a:spcPct val="20000"/>
              </a:spcBef>
              <a:buFont typeface="Arial" charset="0"/>
              <a:defRPr sz="2000">
                <a:solidFill>
                  <a:srgbClr val="808285"/>
                </a:solidFill>
                <a:latin typeface="Arial Rounded MT Bold"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9pPr>
          </a:lstStyle>
          <a:p>
            <a:pPr>
              <a:spcBef>
                <a:spcPct val="0"/>
              </a:spcBef>
              <a:buFontTx/>
              <a:buNone/>
            </a:pPr>
            <a:endParaRPr lang="en-GB" altLang="en-US" sz="3600" b="1" dirty="0" smtClean="0">
              <a:solidFill>
                <a:srgbClr val="E50083"/>
              </a:solidFill>
            </a:endParaRPr>
          </a:p>
        </p:txBody>
      </p:sp>
      <p:sp>
        <p:nvSpPr>
          <p:cNvPr id="5" name="Titel 4"/>
          <p:cNvSpPr>
            <a:spLocks noGrp="1"/>
          </p:cNvSpPr>
          <p:nvPr>
            <p:ph type="title"/>
          </p:nvPr>
        </p:nvSpPr>
        <p:spPr/>
        <p:txBody>
          <a:bodyPr/>
          <a:lstStyle/>
          <a:p>
            <a:r>
              <a:rPr lang="de-DE" smtClean="0"/>
              <a:t>The Female Reproductive System</a:t>
            </a:r>
            <a:endParaRPr lang="de-DE" dirty="0"/>
          </a:p>
        </p:txBody>
      </p:sp>
      <p:sp>
        <p:nvSpPr>
          <p:cNvPr id="4" name="Textplatzhalter 3"/>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21</a:t>
            </a:fld>
            <a:endParaRPr lang="en-US" dirty="0"/>
          </a:p>
        </p:txBody>
      </p:sp>
      <p:pic>
        <p:nvPicPr>
          <p:cNvPr id="12" name="Picture 2" descr="Anatomy_3.png"/>
          <p:cNvPicPr>
            <a:picLocks noGrp="1" noChangeAspect="1"/>
          </p:cNvPicPr>
          <p:nvPr>
            <p:ph idx="4294967295"/>
          </p:nvPr>
        </p:nvPicPr>
        <p:blipFill rotWithShape="1">
          <a:blip r:embed="rId4" cstate="print">
            <a:extLst>
              <a:ext uri="{28A0092B-C50C-407E-A947-70E740481C1C}">
                <a14:useLocalDpi xmlns:a14="http://schemas.microsoft.com/office/drawing/2010/main"/>
              </a:ext>
            </a:extLst>
          </a:blip>
          <a:stretch/>
        </p:blipFill>
        <p:spPr>
          <a:xfrm>
            <a:off x="0" y="1247775"/>
            <a:ext cx="2881313" cy="2965450"/>
          </a:xfrm>
        </p:spPr>
      </p:pic>
      <p:pic>
        <p:nvPicPr>
          <p:cNvPr id="13" name="Picture 2" descr="Anatomy_3.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83200" y="1457325"/>
            <a:ext cx="3773300" cy="2864804"/>
          </a:xfrm>
          <a:prstGeom prst="rect">
            <a:avLst/>
          </a:prstGeom>
        </p:spPr>
      </p:pic>
    </p:spTree>
    <p:custDataLst>
      <p:tags r:id="rId1"/>
    </p:custDataLst>
    <p:extLst>
      <p:ext uri="{BB962C8B-B14F-4D97-AF65-F5344CB8AC3E}">
        <p14:creationId xmlns:p14="http://schemas.microsoft.com/office/powerpoint/2010/main" val="1475723233"/>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txBox="1">
            <a:spLocks/>
          </p:cNvSpPr>
          <p:nvPr/>
        </p:nvSpPr>
        <p:spPr bwMode="auto">
          <a:xfrm>
            <a:off x="665163" y="273844"/>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3200">
                <a:solidFill>
                  <a:srgbClr val="808285"/>
                </a:solidFill>
                <a:latin typeface="Arial Rounded MT Bold" pitchFamily="34" charset="0"/>
                <a:ea typeface="Arial Unicode MS" pitchFamily="34" charset="-128"/>
                <a:cs typeface="Arial Unicode MS" pitchFamily="34" charset="-128"/>
              </a:defRPr>
            </a:lvl1pPr>
            <a:lvl2pPr marL="742950" indent="-285750" eaLnBrk="0" hangingPunct="0">
              <a:spcBef>
                <a:spcPct val="20000"/>
              </a:spcBef>
              <a:buFont typeface="Arial" charset="0"/>
              <a:buChar char="–"/>
              <a:defRPr sz="2800">
                <a:solidFill>
                  <a:srgbClr val="808285"/>
                </a:solidFill>
                <a:latin typeface="Arial Rounded MT Bold" pitchFamily="34" charset="0"/>
                <a:ea typeface="Arial Unicode MS" pitchFamily="34" charset="-128"/>
                <a:cs typeface="Arial Unicode MS" pitchFamily="34" charset="-128"/>
              </a:defRPr>
            </a:lvl2pPr>
            <a:lvl3pPr marL="1143000" indent="-228600" eaLnBrk="0" hangingPunct="0">
              <a:spcBef>
                <a:spcPct val="20000"/>
              </a:spcBef>
              <a:buFont typeface="Wingdings" pitchFamily="2" charset="2"/>
              <a:buChar char="✽"/>
              <a:defRPr sz="2400">
                <a:solidFill>
                  <a:srgbClr val="808285"/>
                </a:solidFill>
                <a:latin typeface="Arial Rounded MT Bold" pitchFamily="34" charset="0"/>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808285"/>
                </a:solidFill>
                <a:latin typeface="Arial Rounded MT Bold" pitchFamily="34" charset="0"/>
                <a:ea typeface="Arial Unicode MS" pitchFamily="34" charset="-128"/>
                <a:cs typeface="Arial Unicode MS" pitchFamily="34" charset="-128"/>
              </a:defRPr>
            </a:lvl4pPr>
            <a:lvl5pPr marL="2057400" indent="-228600" eaLnBrk="0" hangingPunct="0">
              <a:spcBef>
                <a:spcPct val="20000"/>
              </a:spcBef>
              <a:buFont typeface="Arial" charset="0"/>
              <a:defRPr sz="2000">
                <a:solidFill>
                  <a:srgbClr val="808285"/>
                </a:solidFill>
                <a:latin typeface="Arial Rounded MT Bold"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9pPr>
          </a:lstStyle>
          <a:p>
            <a:pPr>
              <a:spcBef>
                <a:spcPct val="0"/>
              </a:spcBef>
              <a:buFontTx/>
              <a:buNone/>
            </a:pPr>
            <a:endParaRPr lang="en-GB" altLang="en-US" sz="3600" b="1" dirty="0" smtClean="0">
              <a:solidFill>
                <a:srgbClr val="E50083"/>
              </a:solidFill>
            </a:endParaRPr>
          </a:p>
        </p:txBody>
      </p:sp>
      <p:sp>
        <p:nvSpPr>
          <p:cNvPr id="5" name="Titel 4"/>
          <p:cNvSpPr>
            <a:spLocks noGrp="1"/>
          </p:cNvSpPr>
          <p:nvPr>
            <p:ph type="title"/>
          </p:nvPr>
        </p:nvSpPr>
        <p:spPr/>
        <p:txBody>
          <a:bodyPr/>
          <a:lstStyle/>
          <a:p>
            <a:r>
              <a:rPr lang="de-DE" dirty="0"/>
              <a:t>Hormone </a:t>
            </a:r>
            <a:r>
              <a:rPr lang="de-DE" dirty="0" err="1"/>
              <a:t>secretion</a:t>
            </a:r>
            <a:r>
              <a:rPr lang="de-DE" dirty="0"/>
              <a:t> </a:t>
            </a:r>
            <a:r>
              <a:rPr lang="de-DE" dirty="0" err="1"/>
              <a:t>and</a:t>
            </a:r>
            <a:r>
              <a:rPr lang="de-DE" dirty="0"/>
              <a:t> </a:t>
            </a:r>
            <a:r>
              <a:rPr lang="de-DE" dirty="0" err="1"/>
              <a:t>feedback</a:t>
            </a:r>
            <a:r>
              <a:rPr lang="de-DE" dirty="0"/>
              <a:t> </a:t>
            </a:r>
          </a:p>
        </p:txBody>
      </p:sp>
      <p:sp>
        <p:nvSpPr>
          <p:cNvPr id="4" name="Textplatzhalter 3"/>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22</a:t>
            </a:fld>
            <a:endParaRPr lang="en-US" dirty="0"/>
          </a:p>
        </p:txBody>
      </p:sp>
      <p:pic>
        <p:nvPicPr>
          <p:cNvPr id="17" name="Content Placeholder 5" descr="feedback_mechanism_1.png"/>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575425" y="1230313"/>
            <a:ext cx="2568575" cy="3446462"/>
          </a:xfrm>
        </p:spPr>
      </p:pic>
      <p:pic>
        <p:nvPicPr>
          <p:cNvPr id="18" name="Picture 6" descr="feedback_mechanism_arrows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8721" y="1230849"/>
            <a:ext cx="2976606" cy="33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1046912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p:txBody>
          <a:bodyPr/>
          <a:lstStyle/>
          <a:p>
            <a:pPr eaLnBrk="1" hangingPunct="1"/>
            <a:r>
              <a:rPr lang="en-GB" altLang="en-US" sz="2800" dirty="0" smtClean="0">
                <a:ea typeface="MS PGothic" pitchFamily="34" charset="-128"/>
                <a:cs typeface="Arial Unicode MS" pitchFamily="34" charset="-128"/>
              </a:rPr>
              <a:t>Oestrogen vs </a:t>
            </a:r>
            <a:r>
              <a:rPr lang="en-GB" altLang="en-US" sz="2800" dirty="0" err="1" smtClean="0">
                <a:ea typeface="MS PGothic" pitchFamily="34" charset="-128"/>
                <a:cs typeface="Arial Unicode MS" pitchFamily="34" charset="-128"/>
              </a:rPr>
              <a:t>Progestogen</a:t>
            </a:r>
            <a:endParaRPr lang="en-GB" altLang="en-US" sz="2800" dirty="0" smtClean="0">
              <a:ea typeface="MS PGothic" pitchFamily="34" charset="-128"/>
              <a:cs typeface="Arial Unicode MS" pitchFamily="34" charset="-128"/>
            </a:endParaRPr>
          </a:p>
        </p:txBody>
      </p:sp>
      <p:sp>
        <p:nvSpPr>
          <p:cNvPr id="2" name="Inhaltsplatzhalter 1"/>
          <p:cNvSpPr>
            <a:spLocks noGrp="1"/>
          </p:cNvSpPr>
          <p:nvPr>
            <p:ph idx="1"/>
          </p:nvPr>
        </p:nvSpPr>
        <p:spPr/>
        <p:txBody>
          <a:bodyPr/>
          <a:lstStyle/>
          <a:p>
            <a:pPr marL="0" indent="0">
              <a:buNone/>
            </a:pPr>
            <a:r>
              <a:rPr lang="en-US" dirty="0"/>
              <a:t>Oestrogens and progestogens are steroid hormones produced in a woman’s ovaries before menopause. They play an important part in the menstrual cycle and pregnancy. </a:t>
            </a:r>
          </a:p>
        </p:txBody>
      </p:sp>
      <p:sp>
        <p:nvSpPr>
          <p:cNvPr id="4" name="Textplatzhalter 3"/>
          <p:cNvSpPr>
            <a:spLocks noGrp="1"/>
          </p:cNvSpPr>
          <p:nvPr>
            <p:ph type="body" sz="quarter" idx="13"/>
          </p:nvPr>
        </p:nvSpPr>
        <p:spPr/>
        <p:txBody>
          <a:bodyPr/>
          <a:lstStyle/>
          <a:p>
            <a:endParaRPr lang="de-DE"/>
          </a:p>
        </p:txBody>
      </p:sp>
      <p:sp>
        <p:nvSpPr>
          <p:cNvPr id="3" name="Foliennummernplatzhalter 2"/>
          <p:cNvSpPr>
            <a:spLocks noGrp="1"/>
          </p:cNvSpPr>
          <p:nvPr>
            <p:ph type="sldNum" sz="quarter" idx="4"/>
          </p:nvPr>
        </p:nvSpPr>
        <p:spPr/>
        <p:txBody>
          <a:bodyPr/>
          <a:lstStyle/>
          <a:p>
            <a:fld id="{6FF9F0C5-380F-41C2-899A-BAC0F0927E16}" type="slidenum">
              <a:rPr lang="en-US" smtClean="0"/>
              <a:t>23</a:t>
            </a:fld>
            <a:endParaRPr lang="en-US" dirty="0"/>
          </a:p>
        </p:txBody>
      </p:sp>
      <p:sp>
        <p:nvSpPr>
          <p:cNvPr id="12" name="Inhaltsplatzhalter 1"/>
          <p:cNvSpPr txBox="1">
            <a:spLocks/>
          </p:cNvSpPr>
          <p:nvPr/>
        </p:nvSpPr>
        <p:spPr>
          <a:xfrm>
            <a:off x="508000" y="2070101"/>
            <a:ext cx="3465513" cy="2371724"/>
          </a:xfrm>
          <a:prstGeom prst="rect">
            <a:avLst/>
          </a:prstGeom>
        </p:spPr>
        <p:txBody>
          <a:bodyPr vert="horz" lIns="0" tIns="34290" rIns="0" bIns="3429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100" b="1" dirty="0" smtClean="0"/>
              <a:t>Oestrogens</a:t>
            </a:r>
          </a:p>
          <a:p>
            <a:pPr>
              <a:spcBef>
                <a:spcPts val="0"/>
              </a:spcBef>
              <a:spcAft>
                <a:spcPts val="300"/>
              </a:spcAft>
            </a:pPr>
            <a:r>
              <a:rPr lang="en-US" sz="1100" dirty="0" smtClean="0"/>
              <a:t>synthesized mainly (but not exclusively) by the ovary</a:t>
            </a:r>
          </a:p>
          <a:p>
            <a:pPr>
              <a:spcBef>
                <a:spcPts val="0"/>
              </a:spcBef>
              <a:spcAft>
                <a:spcPts val="300"/>
              </a:spcAft>
            </a:pPr>
            <a:r>
              <a:rPr lang="en-US" sz="1100" dirty="0" smtClean="0"/>
              <a:t>control female sexual development</a:t>
            </a:r>
          </a:p>
          <a:p>
            <a:pPr>
              <a:spcBef>
                <a:spcPts val="0"/>
              </a:spcBef>
              <a:spcAft>
                <a:spcPts val="300"/>
              </a:spcAft>
            </a:pPr>
            <a:r>
              <a:rPr lang="en-US" sz="1100" dirty="0" smtClean="0"/>
              <a:t>involved in the thickening of the endometrium and other aspects of regulating the menstrual cycle</a:t>
            </a:r>
          </a:p>
          <a:p>
            <a:pPr>
              <a:spcBef>
                <a:spcPts val="0"/>
              </a:spcBef>
              <a:spcAft>
                <a:spcPts val="300"/>
              </a:spcAft>
            </a:pPr>
            <a:r>
              <a:rPr lang="en-US" sz="1100" dirty="0" smtClean="0"/>
              <a:t>accelerate metabolism</a:t>
            </a:r>
          </a:p>
          <a:p>
            <a:pPr>
              <a:spcBef>
                <a:spcPts val="0"/>
              </a:spcBef>
              <a:spcAft>
                <a:spcPts val="300"/>
              </a:spcAft>
            </a:pPr>
            <a:r>
              <a:rPr lang="en-US" sz="1100" dirty="0" smtClean="0"/>
              <a:t>increase fat stores</a:t>
            </a:r>
          </a:p>
          <a:p>
            <a:pPr>
              <a:spcBef>
                <a:spcPts val="0"/>
              </a:spcBef>
              <a:spcAft>
                <a:spcPts val="300"/>
              </a:spcAft>
            </a:pPr>
            <a:r>
              <a:rPr lang="en-US" sz="1100" dirty="0" smtClean="0"/>
              <a:t>help maintain bone strength </a:t>
            </a:r>
          </a:p>
          <a:p>
            <a:pPr>
              <a:spcBef>
                <a:spcPts val="0"/>
              </a:spcBef>
              <a:spcAft>
                <a:spcPts val="300"/>
              </a:spcAft>
            </a:pPr>
            <a:r>
              <a:rPr lang="en-US" sz="1100" dirty="0" smtClean="0"/>
              <a:t>may prevent heart disease and protect memory before menopause.</a:t>
            </a:r>
          </a:p>
          <a:p>
            <a:pPr>
              <a:spcBef>
                <a:spcPts val="0"/>
              </a:spcBef>
              <a:spcAft>
                <a:spcPts val="300"/>
              </a:spcAft>
            </a:pPr>
            <a:r>
              <a:rPr lang="en-US" sz="1100" dirty="0" smtClean="0"/>
              <a:t>thicken the vaginal wall and increase </a:t>
            </a:r>
            <a:br>
              <a:rPr lang="en-US" sz="1100" dirty="0" smtClean="0"/>
            </a:br>
            <a:r>
              <a:rPr lang="en-US" sz="1100" dirty="0" smtClean="0"/>
              <a:t>vaginal lubrication</a:t>
            </a:r>
            <a:endParaRPr lang="en-US" sz="1100" dirty="0"/>
          </a:p>
        </p:txBody>
      </p:sp>
      <p:sp>
        <p:nvSpPr>
          <p:cNvPr id="14" name="Inhaltsplatzhalter 1"/>
          <p:cNvSpPr txBox="1">
            <a:spLocks/>
          </p:cNvSpPr>
          <p:nvPr/>
        </p:nvSpPr>
        <p:spPr>
          <a:xfrm>
            <a:off x="4094163" y="2070101"/>
            <a:ext cx="3465513" cy="2371724"/>
          </a:xfrm>
          <a:prstGeom prst="rect">
            <a:avLst/>
          </a:prstGeom>
        </p:spPr>
        <p:txBody>
          <a:bodyPr vert="horz" lIns="0" tIns="34290" rIns="0" bIns="34290" rtlCol="0">
            <a:no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spcAft>
                <a:spcPts val="300"/>
              </a:spcAft>
              <a:buNone/>
            </a:pPr>
            <a:r>
              <a:rPr lang="en-US" sz="1100" b="1" dirty="0"/>
              <a:t>Progestogens</a:t>
            </a:r>
          </a:p>
          <a:p>
            <a:pPr>
              <a:spcBef>
                <a:spcPts val="0"/>
              </a:spcBef>
              <a:spcAft>
                <a:spcPts val="300"/>
              </a:spcAft>
            </a:pPr>
            <a:r>
              <a:rPr lang="en-US" sz="1100" dirty="0"/>
              <a:t>secreted by the corpus luteum after ovulation</a:t>
            </a:r>
          </a:p>
          <a:p>
            <a:pPr>
              <a:spcBef>
                <a:spcPts val="0"/>
              </a:spcBef>
              <a:spcAft>
                <a:spcPts val="300"/>
              </a:spcAft>
            </a:pPr>
            <a:r>
              <a:rPr lang="en-US" sz="1100" dirty="0"/>
              <a:t>cause the endometrium (lining of the uterus) to change, allowing a </a:t>
            </a:r>
            <a:r>
              <a:rPr lang="en-US" sz="1100" dirty="0" smtClean="0"/>
              <a:t>fertilized </a:t>
            </a:r>
            <a:r>
              <a:rPr lang="en-US" sz="1100" dirty="0"/>
              <a:t>ovum to become implanted</a:t>
            </a:r>
          </a:p>
          <a:p>
            <a:pPr>
              <a:spcBef>
                <a:spcPts val="0"/>
              </a:spcBef>
              <a:spcAft>
                <a:spcPts val="300"/>
              </a:spcAft>
            </a:pPr>
            <a:r>
              <a:rPr lang="en-US" sz="1100" dirty="0"/>
              <a:t>help to maintain pregnancy, preventing the muscle layers of the uterus from contracting</a:t>
            </a:r>
          </a:p>
          <a:p>
            <a:pPr>
              <a:spcBef>
                <a:spcPts val="0"/>
              </a:spcBef>
              <a:spcAft>
                <a:spcPts val="300"/>
              </a:spcAft>
            </a:pPr>
            <a:r>
              <a:rPr lang="en-US" sz="1100" dirty="0"/>
              <a:t>prevent further ovulation (anti-gonadotropic action)</a:t>
            </a:r>
          </a:p>
          <a:p>
            <a:pPr>
              <a:spcBef>
                <a:spcPts val="0"/>
              </a:spcBef>
              <a:spcAft>
                <a:spcPts val="300"/>
              </a:spcAft>
            </a:pPr>
            <a:r>
              <a:rPr lang="en-US" sz="1100" dirty="0"/>
              <a:t>inhibit the action of androgen (anti-androgenic effect) </a:t>
            </a:r>
          </a:p>
          <a:p>
            <a:pPr>
              <a:spcBef>
                <a:spcPts val="0"/>
              </a:spcBef>
              <a:spcAft>
                <a:spcPts val="300"/>
              </a:spcAft>
            </a:pPr>
            <a:r>
              <a:rPr lang="en-US" sz="1100" dirty="0"/>
              <a:t>bind competitively to the mineralocorticoid receptor to inhibit sodium retention and induce excretion of sodium and water (anti-mineralocorticoid action)</a:t>
            </a:r>
          </a:p>
        </p:txBody>
      </p:sp>
    </p:spTree>
    <p:extLst>
      <p:ext uri="{BB962C8B-B14F-4D97-AF65-F5344CB8AC3E}">
        <p14:creationId xmlns:p14="http://schemas.microsoft.com/office/powerpoint/2010/main" val="916308197"/>
      </p:ext>
    </p:extLst>
  </p:cSld>
  <p:clrMapOvr>
    <a:masterClrMapping/>
  </p:clrMapOvr>
  <p:transition spd="med"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750"/>
                                        <p:tgtEl>
                                          <p:spTgt spid="12">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750"/>
                                        <p:tgtEl>
                                          <p:spTgt spid="12">
                                            <p:txEl>
                                              <p:pRg st="1" end="1"/>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75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left)">
                                      <p:cBhvr>
                                        <p:cTn id="20" dur="750"/>
                                        <p:tgtEl>
                                          <p:spTgt spid="12">
                                            <p:txEl>
                                              <p:pRg st="3" end="3"/>
                                            </p:txEl>
                                          </p:spTgt>
                                        </p:tgtEl>
                                      </p:cBhvr>
                                    </p:animEffect>
                                  </p:childTnLst>
                                </p:cTn>
                              </p:par>
                            </p:childTnLst>
                          </p:cTn>
                        </p:par>
                        <p:par>
                          <p:cTn id="21" fill="hold">
                            <p:stCondLst>
                              <p:cond delay="750"/>
                            </p:stCondLst>
                            <p:childTnLst>
                              <p:par>
                                <p:cTn id="22" presetID="22" presetClass="entr" presetSubtype="8" fill="hold" nodeType="after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wipe(left)">
                                      <p:cBhvr>
                                        <p:cTn id="24" dur="750"/>
                                        <p:tgtEl>
                                          <p:spTgt spid="12">
                                            <p:txEl>
                                              <p:pRg st="4" end="4"/>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wipe(left)">
                                      <p:cBhvr>
                                        <p:cTn id="28" dur="750"/>
                                        <p:tgtEl>
                                          <p:spTgt spid="1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wipe(left)">
                                      <p:cBhvr>
                                        <p:cTn id="33" dur="750"/>
                                        <p:tgtEl>
                                          <p:spTgt spid="12">
                                            <p:txEl>
                                              <p:pRg st="6" end="6"/>
                                            </p:txEl>
                                          </p:spTgt>
                                        </p:tgtEl>
                                      </p:cBhvr>
                                    </p:animEffect>
                                  </p:childTnLst>
                                </p:cTn>
                              </p:par>
                            </p:childTnLst>
                          </p:cTn>
                        </p:par>
                        <p:par>
                          <p:cTn id="34" fill="hold">
                            <p:stCondLst>
                              <p:cond delay="750"/>
                            </p:stCondLst>
                            <p:childTnLst>
                              <p:par>
                                <p:cTn id="35" presetID="22" presetClass="entr" presetSubtype="8" fill="hold" nodeType="after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wipe(left)">
                                      <p:cBhvr>
                                        <p:cTn id="37" dur="750"/>
                                        <p:tgtEl>
                                          <p:spTgt spid="12">
                                            <p:txEl>
                                              <p:pRg st="7" end="7"/>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wipe(left)">
                                      <p:cBhvr>
                                        <p:cTn id="41" dur="750"/>
                                        <p:tgtEl>
                                          <p:spTgt spid="1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750"/>
                                        <p:tgtEl>
                                          <p:spTgt spid="14">
                                            <p:txEl>
                                              <p:pRg st="0" end="0"/>
                                            </p:txEl>
                                          </p:spTgt>
                                        </p:tgtEl>
                                      </p:cBhvr>
                                    </p:animEffect>
                                  </p:childTnLst>
                                </p:cTn>
                              </p:par>
                            </p:childTnLst>
                          </p:cTn>
                        </p:par>
                        <p:par>
                          <p:cTn id="47" fill="hold">
                            <p:stCondLst>
                              <p:cond delay="750"/>
                            </p:stCondLst>
                            <p:childTnLst>
                              <p:par>
                                <p:cTn id="48" presetID="22" presetClass="entr" presetSubtype="8" fill="hold" nodeType="after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wipe(left)">
                                      <p:cBhvr>
                                        <p:cTn id="50" dur="750"/>
                                        <p:tgtEl>
                                          <p:spTgt spid="14">
                                            <p:txEl>
                                              <p:pRg st="1" end="1"/>
                                            </p:txEl>
                                          </p:spTgt>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wipe(left)">
                                      <p:cBhvr>
                                        <p:cTn id="54" dur="750"/>
                                        <p:tgtEl>
                                          <p:spTgt spid="1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wipe(left)">
                                      <p:cBhvr>
                                        <p:cTn id="59" dur="750"/>
                                        <p:tgtEl>
                                          <p:spTgt spid="14">
                                            <p:txEl>
                                              <p:pRg st="3" end="3"/>
                                            </p:txEl>
                                          </p:spTgt>
                                        </p:tgtEl>
                                      </p:cBhvr>
                                    </p:animEffect>
                                  </p:childTnLst>
                                </p:cTn>
                              </p:par>
                            </p:childTnLst>
                          </p:cTn>
                        </p:par>
                        <p:par>
                          <p:cTn id="60" fill="hold">
                            <p:stCondLst>
                              <p:cond delay="750"/>
                            </p:stCondLst>
                            <p:childTnLst>
                              <p:par>
                                <p:cTn id="61" presetID="22" presetClass="entr" presetSubtype="8" fill="hold" nodeType="after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Effect transition="in" filter="wipe(left)">
                                      <p:cBhvr>
                                        <p:cTn id="63" dur="750"/>
                                        <p:tgtEl>
                                          <p:spTgt spid="14">
                                            <p:txEl>
                                              <p:pRg st="4" end="4"/>
                                            </p:txEl>
                                          </p:spTgt>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animEffect transition="in" filter="wipe(left)">
                                      <p:cBhvr>
                                        <p:cTn id="67" dur="750"/>
                                        <p:tgtEl>
                                          <p:spTgt spid="14">
                                            <p:txEl>
                                              <p:pRg st="5" end="5"/>
                                            </p:txEl>
                                          </p:spTgt>
                                        </p:tgtEl>
                                      </p:cBhvr>
                                    </p:animEffect>
                                  </p:childTnLst>
                                </p:cTn>
                              </p:par>
                            </p:childTnLst>
                          </p:cTn>
                        </p:par>
                        <p:par>
                          <p:cTn id="68" fill="hold">
                            <p:stCondLst>
                              <p:cond delay="2250"/>
                            </p:stCondLst>
                            <p:childTnLst>
                              <p:par>
                                <p:cTn id="69" presetID="22" presetClass="entr" presetSubtype="8" fill="hold" nodeType="afterEffect">
                                  <p:stCondLst>
                                    <p:cond delay="0"/>
                                  </p:stCondLst>
                                  <p:childTnLst>
                                    <p:set>
                                      <p:cBhvr>
                                        <p:cTn id="70" dur="1" fill="hold">
                                          <p:stCondLst>
                                            <p:cond delay="0"/>
                                          </p:stCondLst>
                                        </p:cTn>
                                        <p:tgtEl>
                                          <p:spTgt spid="14">
                                            <p:txEl>
                                              <p:pRg st="6" end="6"/>
                                            </p:txEl>
                                          </p:spTgt>
                                        </p:tgtEl>
                                        <p:attrNameLst>
                                          <p:attrName>style.visibility</p:attrName>
                                        </p:attrNameLst>
                                      </p:cBhvr>
                                      <p:to>
                                        <p:strVal val="visible"/>
                                      </p:to>
                                    </p:set>
                                    <p:animEffect transition="in" filter="wipe(left)">
                                      <p:cBhvr>
                                        <p:cTn id="71" dur="75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menstrual </a:t>
            </a:r>
            <a:r>
              <a:rPr lang="de-DE" dirty="0" err="1"/>
              <a:t>cycle</a:t>
            </a:r>
            <a:endParaRPr lang="de-DE" dirty="0"/>
          </a:p>
        </p:txBody>
      </p:sp>
      <p:sp>
        <p:nvSpPr>
          <p:cNvPr id="3" name="Inhaltsplatzhalter 2"/>
          <p:cNvSpPr>
            <a:spLocks noGrp="1"/>
          </p:cNvSpPr>
          <p:nvPr>
            <p:ph idx="1"/>
          </p:nvPr>
        </p:nvSpPr>
        <p:spPr/>
        <p:txBody>
          <a:bodyPr/>
          <a:lstStyle/>
          <a:p>
            <a:endParaRPr lang="de-DE"/>
          </a:p>
        </p:txBody>
      </p:sp>
      <p:sp>
        <p:nvSpPr>
          <p:cNvPr id="4" name="Textplatzhalter 3"/>
          <p:cNvSpPr>
            <a:spLocks noGrp="1"/>
          </p:cNvSpPr>
          <p:nvPr>
            <p:ph type="body" sz="quarter" idx="13"/>
          </p:nvPr>
        </p:nvSpPr>
        <p:spPr/>
        <p:txBody>
          <a:bodyPr/>
          <a:lstStyle/>
          <a:p>
            <a:endParaRPr lang="de-DE"/>
          </a:p>
        </p:txBody>
      </p:sp>
      <p:sp>
        <p:nvSpPr>
          <p:cNvPr id="5" name="Foliennummernplatzhalter 4"/>
          <p:cNvSpPr>
            <a:spLocks noGrp="1"/>
          </p:cNvSpPr>
          <p:nvPr>
            <p:ph type="sldNum" sz="quarter" idx="4"/>
          </p:nvPr>
        </p:nvSpPr>
        <p:spPr/>
        <p:txBody>
          <a:bodyPr/>
          <a:lstStyle/>
          <a:p>
            <a:fld id="{8F672E1C-174F-40F5-90BA-302C2860ED43}" type="slidenum">
              <a:rPr lang="de-DE" smtClean="0"/>
              <a:pPr/>
              <a:t>24</a:t>
            </a:fld>
            <a:endParaRPr lang="de-DE" dirty="0"/>
          </a:p>
        </p:txBody>
      </p:sp>
      <p:pic>
        <p:nvPicPr>
          <p:cNvPr id="16" name="Picture 6" descr="Menstrual_cycle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0466" y="1120682"/>
            <a:ext cx="2814954" cy="373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1"/>
          <p:cNvSpPr txBox="1">
            <a:spLocks noChangeArrowheads="1"/>
          </p:cNvSpPr>
          <p:nvPr/>
        </p:nvSpPr>
        <p:spPr bwMode="auto">
          <a:xfrm>
            <a:off x="5116543" y="2114739"/>
            <a:ext cx="13325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3200">
                <a:solidFill>
                  <a:srgbClr val="808285"/>
                </a:solidFill>
                <a:latin typeface="Arial Rounded MT Bold" pitchFamily="34" charset="0"/>
                <a:ea typeface="Arial Unicode MS" pitchFamily="34" charset="-128"/>
                <a:cs typeface="Arial Unicode MS" pitchFamily="34" charset="-128"/>
              </a:defRPr>
            </a:lvl1pPr>
            <a:lvl2pPr marL="742950" indent="-285750" eaLnBrk="0" hangingPunct="0">
              <a:spcBef>
                <a:spcPct val="20000"/>
              </a:spcBef>
              <a:buFont typeface="Arial" charset="0"/>
              <a:buChar char="–"/>
              <a:defRPr sz="2800">
                <a:solidFill>
                  <a:srgbClr val="808285"/>
                </a:solidFill>
                <a:latin typeface="Arial Rounded MT Bold" pitchFamily="34" charset="0"/>
                <a:ea typeface="Arial Unicode MS" pitchFamily="34" charset="-128"/>
                <a:cs typeface="Arial Unicode MS" pitchFamily="34" charset="-128"/>
              </a:defRPr>
            </a:lvl2pPr>
            <a:lvl3pPr marL="1143000" indent="-228600" eaLnBrk="0" hangingPunct="0">
              <a:spcBef>
                <a:spcPct val="20000"/>
              </a:spcBef>
              <a:buFont typeface="Wingdings" pitchFamily="2" charset="2"/>
              <a:buChar char="✽"/>
              <a:defRPr sz="2400">
                <a:solidFill>
                  <a:srgbClr val="808285"/>
                </a:solidFill>
                <a:latin typeface="Arial Rounded MT Bold" pitchFamily="34" charset="0"/>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808285"/>
                </a:solidFill>
                <a:latin typeface="Arial Rounded MT Bold" pitchFamily="34" charset="0"/>
                <a:ea typeface="Arial Unicode MS" pitchFamily="34" charset="-128"/>
                <a:cs typeface="Arial Unicode MS" pitchFamily="34" charset="-128"/>
              </a:defRPr>
            </a:lvl4pPr>
            <a:lvl5pPr marL="2057400" indent="-228600" eaLnBrk="0" hangingPunct="0">
              <a:spcBef>
                <a:spcPct val="20000"/>
              </a:spcBef>
              <a:buFont typeface="Arial" charset="0"/>
              <a:defRPr sz="2000">
                <a:solidFill>
                  <a:srgbClr val="808285"/>
                </a:solidFill>
                <a:latin typeface="Arial Rounded MT Bold"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9pPr>
          </a:lstStyle>
          <a:p>
            <a:pPr eaLnBrk="1" hangingPunct="1">
              <a:spcBef>
                <a:spcPct val="0"/>
              </a:spcBef>
              <a:buFontTx/>
              <a:buNone/>
            </a:pPr>
            <a:r>
              <a:rPr lang="en-GB" altLang="en-US" sz="1600" b="1" dirty="0" smtClean="0">
                <a:solidFill>
                  <a:schemeClr val="accent4"/>
                </a:solidFill>
                <a:latin typeface="+mj-lt"/>
                <a:ea typeface="MS PGothic" pitchFamily="34" charset="-128"/>
              </a:rPr>
              <a:t>ovulation</a:t>
            </a:r>
          </a:p>
        </p:txBody>
      </p:sp>
      <p:sp>
        <p:nvSpPr>
          <p:cNvPr id="19" name="TextBox 11"/>
          <p:cNvSpPr txBox="1">
            <a:spLocks noChangeArrowheads="1"/>
          </p:cNvSpPr>
          <p:nvPr/>
        </p:nvSpPr>
        <p:spPr bwMode="auto">
          <a:xfrm>
            <a:off x="3450625" y="4149279"/>
            <a:ext cx="13321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3200">
                <a:solidFill>
                  <a:srgbClr val="808285"/>
                </a:solidFill>
                <a:latin typeface="Arial Rounded MT Bold" pitchFamily="34" charset="0"/>
                <a:ea typeface="Arial Unicode MS" pitchFamily="34" charset="-128"/>
                <a:cs typeface="Arial Unicode MS" pitchFamily="34" charset="-128"/>
              </a:defRPr>
            </a:lvl1pPr>
            <a:lvl2pPr marL="742950" indent="-285750" eaLnBrk="0" hangingPunct="0">
              <a:spcBef>
                <a:spcPct val="20000"/>
              </a:spcBef>
              <a:buFont typeface="Arial" charset="0"/>
              <a:buChar char="–"/>
              <a:defRPr sz="2800">
                <a:solidFill>
                  <a:srgbClr val="808285"/>
                </a:solidFill>
                <a:latin typeface="Arial Rounded MT Bold" pitchFamily="34" charset="0"/>
                <a:ea typeface="Arial Unicode MS" pitchFamily="34" charset="-128"/>
                <a:cs typeface="Arial Unicode MS" pitchFamily="34" charset="-128"/>
              </a:defRPr>
            </a:lvl2pPr>
            <a:lvl3pPr marL="1143000" indent="-228600" eaLnBrk="0" hangingPunct="0">
              <a:spcBef>
                <a:spcPct val="20000"/>
              </a:spcBef>
              <a:buFont typeface="Wingdings" pitchFamily="2" charset="2"/>
              <a:buChar char="✽"/>
              <a:defRPr sz="2400">
                <a:solidFill>
                  <a:srgbClr val="808285"/>
                </a:solidFill>
                <a:latin typeface="Arial Rounded MT Bold" pitchFamily="34" charset="0"/>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808285"/>
                </a:solidFill>
                <a:latin typeface="Arial Rounded MT Bold" pitchFamily="34" charset="0"/>
                <a:ea typeface="Arial Unicode MS" pitchFamily="34" charset="-128"/>
                <a:cs typeface="Arial Unicode MS" pitchFamily="34" charset="-128"/>
              </a:defRPr>
            </a:lvl4pPr>
            <a:lvl5pPr marL="2057400" indent="-228600" eaLnBrk="0" hangingPunct="0">
              <a:spcBef>
                <a:spcPct val="20000"/>
              </a:spcBef>
              <a:buFont typeface="Arial" charset="0"/>
              <a:defRPr sz="2000">
                <a:solidFill>
                  <a:srgbClr val="808285"/>
                </a:solidFill>
                <a:latin typeface="Arial Rounded MT Bold"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Font typeface="Arial" charset="0"/>
              <a:defRPr sz="2000">
                <a:solidFill>
                  <a:srgbClr val="808285"/>
                </a:solidFill>
                <a:latin typeface="Arial Rounded MT Bold" pitchFamily="34" charset="0"/>
                <a:ea typeface="Arial Unicode MS" pitchFamily="34" charset="-128"/>
                <a:cs typeface="Arial Unicode MS" pitchFamily="34" charset="-128"/>
              </a:defRPr>
            </a:lvl9pPr>
          </a:lstStyle>
          <a:p>
            <a:pPr algn="ctr" eaLnBrk="1" hangingPunct="1">
              <a:spcBef>
                <a:spcPct val="0"/>
              </a:spcBef>
              <a:buFontTx/>
              <a:buNone/>
            </a:pPr>
            <a:r>
              <a:rPr lang="en-GB" altLang="en-US" sz="1600" b="1" dirty="0">
                <a:solidFill>
                  <a:schemeClr val="accent4"/>
                </a:solidFill>
                <a:latin typeface="+mj-lt"/>
                <a:ea typeface="MS PGothic" pitchFamily="34" charset="-128"/>
              </a:rPr>
              <a:t>pregnancy</a:t>
            </a:r>
          </a:p>
        </p:txBody>
      </p:sp>
    </p:spTree>
    <p:custDataLst>
      <p:tags r:id="rId1"/>
    </p:custDataLst>
    <p:extLst>
      <p:ext uri="{BB962C8B-B14F-4D97-AF65-F5344CB8AC3E}">
        <p14:creationId xmlns:p14="http://schemas.microsoft.com/office/powerpoint/2010/main" val="333805299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dirty="0"/>
              <a:t>The Uterine &amp; Hormonal Cycle</a:t>
            </a:r>
          </a:p>
        </p:txBody>
      </p:sp>
      <p:sp>
        <p:nvSpPr>
          <p:cNvPr id="2" name="Foliennummernplatzhalter 1"/>
          <p:cNvSpPr>
            <a:spLocks noGrp="1"/>
          </p:cNvSpPr>
          <p:nvPr>
            <p:ph type="sldNum" sz="quarter" idx="4"/>
          </p:nvPr>
        </p:nvSpPr>
        <p:spPr/>
        <p:txBody>
          <a:bodyPr/>
          <a:lstStyle/>
          <a:p>
            <a:fld id="{6FF9F0C5-380F-41C2-899A-BAC0F0927E16}" type="slidenum">
              <a:rPr lang="en-US" smtClean="0"/>
              <a:t>25</a:t>
            </a:fld>
            <a:endParaRPr lang="en-US" dirty="0"/>
          </a:p>
        </p:txBody>
      </p:sp>
      <p:pic>
        <p:nvPicPr>
          <p:cNvPr id="23" name="Picture 5" descr="1_6-FSH-etc-cur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466" y="1023316"/>
            <a:ext cx="4928234" cy="399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01615482"/>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r>
              <a:rPr lang="en-US" altLang="en-US" dirty="0" smtClean="0"/>
              <a:t>What really happens at “that time of the month”</a:t>
            </a:r>
          </a:p>
        </p:txBody>
      </p:sp>
      <p:sp>
        <p:nvSpPr>
          <p:cNvPr id="3" name="Inhaltsplatzhalter 2"/>
          <p:cNvSpPr>
            <a:spLocks noGrp="1"/>
          </p:cNvSpPr>
          <p:nvPr>
            <p:ph idx="1"/>
          </p:nvPr>
        </p:nvSpPr>
        <p:spPr/>
        <p:txBody>
          <a:bodyPr/>
          <a:lstStyle/>
          <a:p>
            <a:endParaRPr lang="de-DE"/>
          </a:p>
        </p:txBody>
      </p:sp>
      <p:sp>
        <p:nvSpPr>
          <p:cNvPr id="4" name="Textplatzhalter 3"/>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26</a:t>
            </a:fld>
            <a:endParaRPr lang="en-US" dirty="0"/>
          </a:p>
        </p:txBody>
      </p:sp>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84679" y="1027590"/>
            <a:ext cx="6338982" cy="32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1097280" y="1085667"/>
            <a:ext cx="350520" cy="369332"/>
          </a:xfrm>
          <a:prstGeom prst="rect">
            <a:avLst/>
          </a:prstGeom>
          <a:noFill/>
        </p:spPr>
        <p:txBody>
          <a:bodyPr wrap="square" rtlCol="0">
            <a:spAutoFit/>
          </a:bodyPr>
          <a:lstStyle/>
          <a:p>
            <a:r>
              <a:rPr lang="de-DE" sz="1800" b="1" dirty="0" smtClean="0">
                <a:solidFill>
                  <a:schemeClr val="bg1"/>
                </a:solidFill>
              </a:rPr>
              <a:t>1</a:t>
            </a:r>
            <a:endParaRPr lang="de-DE" sz="1800" b="1" dirty="0">
              <a:solidFill>
                <a:schemeClr val="bg1"/>
              </a:solidFill>
            </a:endParaRPr>
          </a:p>
        </p:txBody>
      </p:sp>
      <p:sp>
        <p:nvSpPr>
          <p:cNvPr id="27" name="Textfeld 26"/>
          <p:cNvSpPr txBox="1"/>
          <p:nvPr/>
        </p:nvSpPr>
        <p:spPr>
          <a:xfrm>
            <a:off x="3103419" y="1124461"/>
            <a:ext cx="350520" cy="369332"/>
          </a:xfrm>
          <a:prstGeom prst="rect">
            <a:avLst/>
          </a:prstGeom>
          <a:noFill/>
        </p:spPr>
        <p:txBody>
          <a:bodyPr wrap="square" rtlCol="0">
            <a:spAutoFit/>
          </a:bodyPr>
          <a:lstStyle/>
          <a:p>
            <a:r>
              <a:rPr lang="de-DE" sz="1800" b="1" dirty="0" smtClean="0">
                <a:solidFill>
                  <a:schemeClr val="bg1"/>
                </a:solidFill>
              </a:rPr>
              <a:t>2</a:t>
            </a:r>
            <a:endParaRPr lang="de-DE" sz="1800" b="1" dirty="0">
              <a:solidFill>
                <a:schemeClr val="bg1"/>
              </a:solidFill>
            </a:endParaRPr>
          </a:p>
        </p:txBody>
      </p:sp>
      <p:sp>
        <p:nvSpPr>
          <p:cNvPr id="28" name="Textfeld 27"/>
          <p:cNvSpPr txBox="1"/>
          <p:nvPr/>
        </p:nvSpPr>
        <p:spPr>
          <a:xfrm>
            <a:off x="5164976" y="1124461"/>
            <a:ext cx="350520" cy="369332"/>
          </a:xfrm>
          <a:prstGeom prst="rect">
            <a:avLst/>
          </a:prstGeom>
          <a:noFill/>
        </p:spPr>
        <p:txBody>
          <a:bodyPr wrap="square" rtlCol="0">
            <a:spAutoFit/>
          </a:bodyPr>
          <a:lstStyle/>
          <a:p>
            <a:r>
              <a:rPr lang="de-DE" sz="1800" b="1" dirty="0" smtClean="0">
                <a:solidFill>
                  <a:schemeClr val="bg1"/>
                </a:solidFill>
              </a:rPr>
              <a:t>3</a:t>
            </a:r>
            <a:endParaRPr lang="de-DE" sz="1800" b="1" dirty="0">
              <a:solidFill>
                <a:schemeClr val="bg1"/>
              </a:solidFill>
            </a:endParaRPr>
          </a:p>
        </p:txBody>
      </p:sp>
      <p:sp>
        <p:nvSpPr>
          <p:cNvPr id="34" name="Textfeld 33"/>
          <p:cNvSpPr txBox="1"/>
          <p:nvPr/>
        </p:nvSpPr>
        <p:spPr>
          <a:xfrm>
            <a:off x="1834343" y="2720505"/>
            <a:ext cx="350520" cy="369332"/>
          </a:xfrm>
          <a:prstGeom prst="rect">
            <a:avLst/>
          </a:prstGeom>
          <a:noFill/>
        </p:spPr>
        <p:txBody>
          <a:bodyPr wrap="square" rtlCol="0">
            <a:spAutoFit/>
          </a:bodyPr>
          <a:lstStyle/>
          <a:p>
            <a:r>
              <a:rPr lang="de-DE" sz="1800" b="1" dirty="0" smtClean="0">
                <a:solidFill>
                  <a:schemeClr val="bg1"/>
                </a:solidFill>
              </a:rPr>
              <a:t>4</a:t>
            </a:r>
            <a:endParaRPr lang="de-DE" sz="1800" b="1" dirty="0">
              <a:solidFill>
                <a:schemeClr val="bg1"/>
              </a:solidFill>
            </a:endParaRPr>
          </a:p>
        </p:txBody>
      </p:sp>
      <p:sp>
        <p:nvSpPr>
          <p:cNvPr id="40" name="Textfeld 39"/>
          <p:cNvSpPr txBox="1"/>
          <p:nvPr/>
        </p:nvSpPr>
        <p:spPr>
          <a:xfrm>
            <a:off x="3995536" y="2720505"/>
            <a:ext cx="350520" cy="369332"/>
          </a:xfrm>
          <a:prstGeom prst="rect">
            <a:avLst/>
          </a:prstGeom>
          <a:noFill/>
        </p:spPr>
        <p:txBody>
          <a:bodyPr wrap="square" rtlCol="0">
            <a:spAutoFit/>
          </a:bodyPr>
          <a:lstStyle/>
          <a:p>
            <a:r>
              <a:rPr lang="de-DE" sz="1800" b="1" dirty="0" smtClean="0">
                <a:solidFill>
                  <a:schemeClr val="bg1"/>
                </a:solidFill>
              </a:rPr>
              <a:t>5</a:t>
            </a:r>
            <a:endParaRPr lang="de-DE" sz="1800" b="1" dirty="0">
              <a:solidFill>
                <a:schemeClr val="bg1"/>
              </a:solidFill>
            </a:endParaRPr>
          </a:p>
        </p:txBody>
      </p:sp>
      <p:sp>
        <p:nvSpPr>
          <p:cNvPr id="8" name="Textfeld 7"/>
          <p:cNvSpPr txBox="1"/>
          <p:nvPr/>
        </p:nvSpPr>
        <p:spPr>
          <a:xfrm>
            <a:off x="1198245" y="2365652"/>
            <a:ext cx="1755544" cy="230832"/>
          </a:xfrm>
          <a:prstGeom prst="rect">
            <a:avLst/>
          </a:prstGeom>
          <a:noFill/>
        </p:spPr>
        <p:txBody>
          <a:bodyPr wrap="square" rtlCol="0">
            <a:spAutoFit/>
          </a:bodyPr>
          <a:lstStyle/>
          <a:p>
            <a:pPr algn="ctr"/>
            <a:r>
              <a:rPr lang="de-DE" sz="900" dirty="0" err="1">
                <a:solidFill>
                  <a:schemeClr val="bg1"/>
                </a:solidFill>
              </a:rPr>
              <a:t>Follicle</a:t>
            </a:r>
            <a:r>
              <a:rPr lang="de-DE" sz="900" dirty="0">
                <a:solidFill>
                  <a:schemeClr val="bg1"/>
                </a:solidFill>
              </a:rPr>
              <a:t> </a:t>
            </a:r>
            <a:r>
              <a:rPr lang="de-DE" sz="900" dirty="0" err="1" smtClean="0">
                <a:solidFill>
                  <a:schemeClr val="bg1"/>
                </a:solidFill>
              </a:rPr>
              <a:t>growth</a:t>
            </a:r>
            <a:endParaRPr lang="de-DE" sz="900" dirty="0">
              <a:solidFill>
                <a:schemeClr val="bg1"/>
              </a:solidFill>
            </a:endParaRPr>
          </a:p>
        </p:txBody>
      </p:sp>
      <p:sp>
        <p:nvSpPr>
          <p:cNvPr id="44" name="Textfeld 43"/>
          <p:cNvSpPr txBox="1"/>
          <p:nvPr/>
        </p:nvSpPr>
        <p:spPr>
          <a:xfrm>
            <a:off x="3195493" y="2365652"/>
            <a:ext cx="1755544" cy="230832"/>
          </a:xfrm>
          <a:prstGeom prst="rect">
            <a:avLst/>
          </a:prstGeom>
          <a:noFill/>
        </p:spPr>
        <p:txBody>
          <a:bodyPr wrap="square" rtlCol="0">
            <a:spAutoFit/>
          </a:bodyPr>
          <a:lstStyle/>
          <a:p>
            <a:pPr algn="ctr"/>
            <a:r>
              <a:rPr lang="en-US" sz="900" dirty="0">
                <a:solidFill>
                  <a:schemeClr val="bg1"/>
                </a:solidFill>
              </a:rPr>
              <a:t>Release of egg from ovary</a:t>
            </a:r>
          </a:p>
        </p:txBody>
      </p:sp>
      <p:sp>
        <p:nvSpPr>
          <p:cNvPr id="45" name="Textfeld 44"/>
          <p:cNvSpPr txBox="1"/>
          <p:nvPr/>
        </p:nvSpPr>
        <p:spPr>
          <a:xfrm>
            <a:off x="5212601" y="2217305"/>
            <a:ext cx="1755544" cy="507831"/>
          </a:xfrm>
          <a:prstGeom prst="rect">
            <a:avLst/>
          </a:prstGeom>
          <a:noFill/>
        </p:spPr>
        <p:txBody>
          <a:bodyPr wrap="square" rtlCol="0">
            <a:spAutoFit/>
          </a:bodyPr>
          <a:lstStyle/>
          <a:p>
            <a:pPr algn="ctr"/>
            <a:r>
              <a:rPr lang="en-US" sz="900" dirty="0">
                <a:solidFill>
                  <a:schemeClr val="bg1"/>
                </a:solidFill>
              </a:rPr>
              <a:t>Production of hormones from ovary (</a:t>
            </a:r>
            <a:r>
              <a:rPr lang="en-US" sz="900" dirty="0" smtClean="0">
                <a:solidFill>
                  <a:schemeClr val="bg1"/>
                </a:solidFill>
              </a:rPr>
              <a:t>estradiol, </a:t>
            </a:r>
            <a:r>
              <a:rPr lang="en-US" sz="900" dirty="0">
                <a:solidFill>
                  <a:schemeClr val="bg1"/>
                </a:solidFill>
              </a:rPr>
              <a:t>then progesterone)</a:t>
            </a:r>
          </a:p>
        </p:txBody>
      </p:sp>
      <p:sp>
        <p:nvSpPr>
          <p:cNvPr id="46" name="Textfeld 45"/>
          <p:cNvSpPr txBox="1"/>
          <p:nvPr/>
        </p:nvSpPr>
        <p:spPr>
          <a:xfrm>
            <a:off x="1987435" y="3900736"/>
            <a:ext cx="1755544" cy="230832"/>
          </a:xfrm>
          <a:prstGeom prst="rect">
            <a:avLst/>
          </a:prstGeom>
          <a:noFill/>
        </p:spPr>
        <p:txBody>
          <a:bodyPr wrap="square" rtlCol="0">
            <a:spAutoFit/>
          </a:bodyPr>
          <a:lstStyle/>
          <a:p>
            <a:pPr algn="ctr"/>
            <a:r>
              <a:rPr lang="en-US" sz="900" dirty="0">
                <a:solidFill>
                  <a:schemeClr val="bg1"/>
                </a:solidFill>
              </a:rPr>
              <a:t>Thickening of lining of uterus</a:t>
            </a:r>
          </a:p>
        </p:txBody>
      </p:sp>
      <p:sp>
        <p:nvSpPr>
          <p:cNvPr id="47" name="Textfeld 46"/>
          <p:cNvSpPr txBox="1"/>
          <p:nvPr/>
        </p:nvSpPr>
        <p:spPr>
          <a:xfrm>
            <a:off x="4155556" y="3834232"/>
            <a:ext cx="1755544" cy="369332"/>
          </a:xfrm>
          <a:prstGeom prst="rect">
            <a:avLst/>
          </a:prstGeom>
          <a:noFill/>
        </p:spPr>
        <p:txBody>
          <a:bodyPr wrap="square" rtlCol="0">
            <a:spAutoFit/>
          </a:bodyPr>
          <a:lstStyle/>
          <a:p>
            <a:pPr algn="ctr"/>
            <a:r>
              <a:rPr lang="en-US" sz="900" dirty="0">
                <a:solidFill>
                  <a:schemeClr val="bg1"/>
                </a:solidFill>
              </a:rPr>
              <a:t>Shedding at end of cycle, resulting in bleeding</a:t>
            </a:r>
          </a:p>
        </p:txBody>
      </p:sp>
      <p:sp>
        <p:nvSpPr>
          <p:cNvPr id="9" name="Rechteck 8"/>
          <p:cNvSpPr/>
          <p:nvPr/>
        </p:nvSpPr>
        <p:spPr>
          <a:xfrm>
            <a:off x="511174" y="4441825"/>
            <a:ext cx="5767705" cy="461665"/>
          </a:xfrm>
          <a:prstGeom prst="rect">
            <a:avLst/>
          </a:prstGeom>
        </p:spPr>
        <p:txBody>
          <a:bodyPr wrap="square" lIns="0">
            <a:spAutoFit/>
          </a:bodyPr>
          <a:lstStyle/>
          <a:p>
            <a:r>
              <a:rPr lang="en-US" altLang="en-US" sz="1200" b="1" dirty="0"/>
              <a:t>“That time of the month” refers to the time when a girl is having her monthly period. Let’s understand what goes on through this cycle.</a:t>
            </a:r>
          </a:p>
        </p:txBody>
      </p:sp>
    </p:spTree>
    <p:extLst>
      <p:ext uri="{BB962C8B-B14F-4D97-AF65-F5344CB8AC3E}">
        <p14:creationId xmlns:p14="http://schemas.microsoft.com/office/powerpoint/2010/main" val="1809726236"/>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altLang="en-US" smtClean="0"/>
              <a:t>Pregnancy</a:t>
            </a:r>
          </a:p>
        </p:txBody>
      </p:sp>
      <p:sp>
        <p:nvSpPr>
          <p:cNvPr id="11" name="Inhaltsplatzhalter 10"/>
          <p:cNvSpPr>
            <a:spLocks noGrp="1"/>
          </p:cNvSpPr>
          <p:nvPr>
            <p:ph idx="1"/>
          </p:nvPr>
        </p:nvSpPr>
        <p:spPr>
          <a:xfrm>
            <a:off x="5088531" y="1247776"/>
            <a:ext cx="2468366" cy="3193256"/>
          </a:xfrm>
        </p:spPr>
        <p:txBody>
          <a:bodyPr/>
          <a:lstStyle/>
          <a:p>
            <a:r>
              <a:rPr lang="en-US" dirty="0"/>
              <a:t>Pregnancy may occur after sexual intercourse between a girl who has already started menstruating and a boy who has reached maturity</a:t>
            </a:r>
          </a:p>
          <a:p>
            <a:r>
              <a:rPr lang="en-US" dirty="0"/>
              <a:t>During sexual intercourse, the penis delivers semen into the vagina through ejaculation</a:t>
            </a:r>
          </a:p>
        </p:txBody>
      </p:sp>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27</a:t>
            </a:fld>
            <a:endParaRPr lang="en-US" dirty="0"/>
          </a:p>
        </p:txBody>
      </p:sp>
      <p:grpSp>
        <p:nvGrpSpPr>
          <p:cNvPr id="13" name="Gruppieren 12"/>
          <p:cNvGrpSpPr/>
          <p:nvPr/>
        </p:nvGrpSpPr>
        <p:grpSpPr>
          <a:xfrm>
            <a:off x="410528" y="1247775"/>
            <a:ext cx="4732972" cy="3478108"/>
            <a:chOff x="477203" y="1247775"/>
            <a:chExt cx="4732972" cy="3478108"/>
          </a:xfrm>
        </p:grpSpPr>
        <p:pic>
          <p:nvPicPr>
            <p:cNvPr id="15"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1667" t="19694" r="35833" b="17362"/>
            <a:stretch/>
          </p:blipFill>
          <p:spPr bwMode="auto">
            <a:xfrm>
              <a:off x="511175" y="1247775"/>
              <a:ext cx="4511190" cy="340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4848225" y="3373333"/>
              <a:ext cx="361950"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rot="20583570">
              <a:off x="477203" y="3788399"/>
              <a:ext cx="361950" cy="90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92152854"/>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dirty="0" smtClean="0">
                <a:solidFill>
                  <a:schemeClr val="tx1"/>
                </a:solidFill>
              </a:rPr>
              <a:t>Chapter </a:t>
            </a:r>
            <a:r>
              <a:rPr lang="en-US" dirty="0">
                <a:solidFill>
                  <a:schemeClr val="tx1"/>
                </a:solidFill>
              </a:rPr>
              <a:t>3: </a:t>
            </a:r>
            <a:r>
              <a:rPr lang="en-US" dirty="0" smtClean="0"/>
              <a:t/>
            </a:r>
            <a:br>
              <a:rPr lang="en-US" dirty="0" smtClean="0"/>
            </a:br>
            <a:r>
              <a:rPr lang="en-US" dirty="0" smtClean="0"/>
              <a:t>The </a:t>
            </a:r>
            <a:r>
              <a:rPr lang="en-US" dirty="0"/>
              <a:t>description of available </a:t>
            </a:r>
            <a:r>
              <a:rPr lang="en-US" dirty="0" smtClean="0"/>
              <a:t/>
            </a:r>
            <a:br>
              <a:rPr lang="en-US" dirty="0" smtClean="0"/>
            </a:br>
            <a:r>
              <a:rPr lang="en-US" dirty="0" smtClean="0"/>
              <a:t>Contraceptive Methods</a:t>
            </a:r>
            <a:endParaRPr lang="en-US" dirty="0"/>
          </a:p>
        </p:txBody>
      </p:sp>
      <p:sp>
        <p:nvSpPr>
          <p:cNvPr id="3" name="Untertitel 2"/>
          <p:cNvSpPr>
            <a:spLocks noGrp="1"/>
          </p:cNvSpPr>
          <p:nvPr>
            <p:ph type="subTitle" idx="1"/>
          </p:nvPr>
        </p:nvSpPr>
        <p:spPr/>
        <p:txBody>
          <a:bodyPr/>
          <a:lstStyle/>
          <a:p>
            <a:endParaRPr lang="de-DE"/>
          </a:p>
        </p:txBody>
      </p:sp>
      <p:sp>
        <p:nvSpPr>
          <p:cNvPr id="2" name="Foliennummernplatzhalter 1"/>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229427906"/>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pt-BR" dirty="0" smtClean="0"/>
              <a:t>Types of contraception</a:t>
            </a:r>
            <a:endParaRPr lang="en-US" dirty="0"/>
          </a:p>
        </p:txBody>
      </p:sp>
      <p:sp>
        <p:nvSpPr>
          <p:cNvPr id="3" name="Espaço Reservado para Conteúdo 2"/>
          <p:cNvSpPr>
            <a:spLocks noGrp="1"/>
          </p:cNvSpPr>
          <p:nvPr>
            <p:ph idx="1"/>
          </p:nvPr>
        </p:nvSpPr>
        <p:spPr/>
        <p:txBody>
          <a:bodyPr>
            <a:normAutofit/>
          </a:bodyPr>
          <a:lstStyle/>
          <a:p>
            <a:r>
              <a:rPr lang="en-US" b="1" dirty="0" smtClean="0">
                <a:solidFill>
                  <a:srgbClr val="ED1849"/>
                </a:solidFill>
              </a:rPr>
              <a:t>Natural</a:t>
            </a:r>
            <a:r>
              <a:rPr lang="en-US" dirty="0" smtClean="0"/>
              <a:t>: coitus </a:t>
            </a:r>
            <a:r>
              <a:rPr lang="en-US" dirty="0" err="1" smtClean="0"/>
              <a:t>interruptus</a:t>
            </a:r>
            <a:r>
              <a:rPr lang="en-US" dirty="0" smtClean="0"/>
              <a:t>, calendar method, temperature... – </a:t>
            </a:r>
            <a:br>
              <a:rPr lang="en-US" dirty="0" smtClean="0"/>
            </a:br>
            <a:r>
              <a:rPr lang="en-US" dirty="0" smtClean="0"/>
              <a:t>HIGH FAILURE RATES!</a:t>
            </a:r>
          </a:p>
          <a:p>
            <a:r>
              <a:rPr lang="en-US" b="1" dirty="0" smtClean="0">
                <a:solidFill>
                  <a:srgbClr val="ED1849"/>
                </a:solidFill>
              </a:rPr>
              <a:t>Barrier</a:t>
            </a:r>
            <a:r>
              <a:rPr lang="en-US" dirty="0" smtClean="0"/>
              <a:t>: male and female condom – The only ones with double protection (pregnancy and STD), however their failure rate is almost as high as with </a:t>
            </a:r>
            <a:br>
              <a:rPr lang="en-US" dirty="0" smtClean="0"/>
            </a:br>
            <a:r>
              <a:rPr lang="en-US" dirty="0" smtClean="0"/>
              <a:t>natural methods</a:t>
            </a:r>
          </a:p>
          <a:p>
            <a:r>
              <a:rPr lang="en-US" b="1" dirty="0">
                <a:solidFill>
                  <a:srgbClr val="ED1849"/>
                </a:solidFill>
              </a:rPr>
              <a:t>Hormonal contraception </a:t>
            </a:r>
            <a:r>
              <a:rPr lang="en-US" dirty="0" smtClean="0">
                <a:solidFill>
                  <a:srgbClr val="ED1849"/>
                </a:solidFill>
              </a:rPr>
              <a:t>- </a:t>
            </a:r>
            <a:r>
              <a:rPr lang="en-US" b="1" dirty="0" smtClean="0">
                <a:solidFill>
                  <a:srgbClr val="ED1849"/>
                </a:solidFill>
              </a:rPr>
              <a:t>Short term reversible</a:t>
            </a:r>
            <a:r>
              <a:rPr lang="en-US" dirty="0" smtClean="0"/>
              <a:t>: Combined pills, </a:t>
            </a:r>
            <a:r>
              <a:rPr lang="en-US" dirty="0" err="1" smtClean="0"/>
              <a:t>progestogen</a:t>
            </a:r>
            <a:r>
              <a:rPr lang="en-US" dirty="0" smtClean="0"/>
              <a:t>-only pills, monthly or quarterly injections, patch, vaginal ring</a:t>
            </a:r>
          </a:p>
          <a:p>
            <a:r>
              <a:rPr lang="en-US" b="1" dirty="0" smtClean="0">
                <a:solidFill>
                  <a:srgbClr val="ED1849"/>
                </a:solidFill>
              </a:rPr>
              <a:t>Hormonal contraception </a:t>
            </a:r>
            <a:r>
              <a:rPr lang="en-US" dirty="0" smtClean="0">
                <a:solidFill>
                  <a:srgbClr val="ED1849"/>
                </a:solidFill>
              </a:rPr>
              <a:t>- </a:t>
            </a:r>
            <a:r>
              <a:rPr lang="en-US" b="1" dirty="0">
                <a:solidFill>
                  <a:srgbClr val="ED1849"/>
                </a:solidFill>
              </a:rPr>
              <a:t>Long </a:t>
            </a:r>
            <a:r>
              <a:rPr lang="en-US" b="1" dirty="0" smtClean="0">
                <a:solidFill>
                  <a:srgbClr val="ED1849"/>
                </a:solidFill>
              </a:rPr>
              <a:t>acting reversible</a:t>
            </a:r>
            <a:r>
              <a:rPr lang="en-US" dirty="0" smtClean="0"/>
              <a:t>: </a:t>
            </a:r>
            <a:r>
              <a:rPr lang="en-US" dirty="0"/>
              <a:t>IUD</a:t>
            </a:r>
            <a:r>
              <a:rPr lang="en-US" dirty="0" smtClean="0"/>
              <a:t>, IUS, implants</a:t>
            </a:r>
          </a:p>
          <a:p>
            <a:r>
              <a:rPr lang="en-US" b="1" dirty="0" smtClean="0">
                <a:solidFill>
                  <a:srgbClr val="ED1849"/>
                </a:solidFill>
              </a:rPr>
              <a:t>Irreversible</a:t>
            </a:r>
            <a:r>
              <a:rPr lang="en-US" dirty="0" smtClean="0"/>
              <a:t>: Sterilization, vasectomy and tubal implant</a:t>
            </a:r>
            <a:endParaRPr lang="en-US" dirty="0"/>
          </a:p>
        </p:txBody>
      </p:sp>
      <p:sp>
        <p:nvSpPr>
          <p:cNvPr id="4" name="Textplatzhalter 3"/>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29</a:t>
            </a:fld>
            <a:endParaRPr lang="en-US" dirty="0"/>
          </a:p>
        </p:txBody>
      </p:sp>
    </p:spTree>
    <p:extLst>
      <p:ext uri="{BB962C8B-B14F-4D97-AF65-F5344CB8AC3E}">
        <p14:creationId xmlns:p14="http://schemas.microsoft.com/office/powerpoint/2010/main" val="1724782628"/>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p:cNvSpPr>
          <p:nvPr>
            <p:ph type="title"/>
          </p:nvPr>
        </p:nvSpPr>
        <p:spPr/>
        <p:txBody>
          <a:bodyPr/>
          <a:lstStyle/>
          <a:p>
            <a:r>
              <a:rPr lang="en-AU" dirty="0" smtClean="0"/>
              <a:t>Do you know…</a:t>
            </a:r>
          </a:p>
        </p:txBody>
      </p:sp>
      <p:sp>
        <p:nvSpPr>
          <p:cNvPr id="5" name="Inhaltsplatzhalter 4"/>
          <p:cNvSpPr>
            <a:spLocks noGrp="1"/>
          </p:cNvSpPr>
          <p:nvPr>
            <p:ph idx="1"/>
          </p:nvPr>
        </p:nvSpPr>
        <p:spPr/>
        <p:txBody>
          <a:bodyPr/>
          <a:lstStyle/>
          <a:p>
            <a:pPr>
              <a:spcBef>
                <a:spcPts val="300"/>
              </a:spcBef>
              <a:spcAft>
                <a:spcPts val="600"/>
              </a:spcAft>
            </a:pPr>
            <a:r>
              <a:rPr lang="en-US" b="1" dirty="0">
                <a:solidFill>
                  <a:srgbClr val="ED1849"/>
                </a:solidFill>
              </a:rPr>
              <a:t>YOUNG PEOPLE </a:t>
            </a:r>
            <a:r>
              <a:rPr lang="en-US" b="1" dirty="0" smtClean="0">
                <a:solidFill>
                  <a:srgbClr val="ED1849"/>
                </a:solidFill>
              </a:rPr>
              <a:t>TODAY</a:t>
            </a:r>
            <a:endParaRPr lang="en-US" b="1" dirty="0">
              <a:solidFill>
                <a:srgbClr val="ED1849"/>
              </a:solidFill>
            </a:endParaRPr>
          </a:p>
          <a:p>
            <a:pPr lvl="1">
              <a:spcBef>
                <a:spcPts val="300"/>
              </a:spcBef>
              <a:spcAft>
                <a:spcPts val="600"/>
              </a:spcAft>
            </a:pPr>
            <a:r>
              <a:rPr lang="en-US" dirty="0" smtClean="0"/>
              <a:t>half the </a:t>
            </a:r>
            <a:r>
              <a:rPr lang="en-US" dirty="0"/>
              <a:t>world’s population is under </a:t>
            </a:r>
            <a:r>
              <a:rPr lang="en-US" dirty="0" smtClean="0"/>
              <a:t>25</a:t>
            </a:r>
            <a:r>
              <a:rPr lang="en-US" baseline="30000" dirty="0" smtClean="0"/>
              <a:t>1</a:t>
            </a:r>
            <a:endParaRPr lang="en-US" baseline="30000" dirty="0"/>
          </a:p>
          <a:p>
            <a:pPr lvl="1">
              <a:spcBef>
                <a:spcPts val="300"/>
              </a:spcBef>
              <a:spcAft>
                <a:spcPts val="600"/>
              </a:spcAft>
            </a:pPr>
            <a:r>
              <a:rPr lang="en-US" dirty="0"/>
              <a:t>more than 1.75 billion people are aged </a:t>
            </a:r>
            <a:r>
              <a:rPr lang="en-US" dirty="0" smtClean="0"/>
              <a:t>10-24 (</a:t>
            </a:r>
            <a:r>
              <a:rPr lang="en-US" dirty="0"/>
              <a:t>the largest </a:t>
            </a:r>
            <a:r>
              <a:rPr lang="en-US" dirty="0" smtClean="0"/>
              <a:t>generation)</a:t>
            </a:r>
            <a:r>
              <a:rPr lang="en-US" baseline="30000" dirty="0" smtClean="0"/>
              <a:t>1</a:t>
            </a:r>
            <a:r>
              <a:rPr lang="en-US" dirty="0" smtClean="0"/>
              <a:t> </a:t>
            </a:r>
          </a:p>
          <a:p>
            <a:pPr lvl="1">
              <a:spcBef>
                <a:spcPts val="300"/>
              </a:spcBef>
              <a:spcAft>
                <a:spcPts val="600"/>
              </a:spcAft>
            </a:pPr>
            <a:r>
              <a:rPr lang="en-US" dirty="0" smtClean="0"/>
              <a:t>one third of total disease burden in adults is attributed to problems initiated in adolescence</a:t>
            </a:r>
            <a:r>
              <a:rPr lang="en-US" baseline="30000" dirty="0" smtClean="0"/>
              <a:t>1</a:t>
            </a:r>
            <a:endParaRPr lang="en-US" baseline="30000" dirty="0"/>
          </a:p>
        </p:txBody>
      </p:sp>
      <p:sp>
        <p:nvSpPr>
          <p:cNvPr id="19459" name="Rectangle 5"/>
          <p:cNvSpPr>
            <a:spLocks noGrp="1"/>
          </p:cNvSpPr>
          <p:nvPr>
            <p:ph type="body" sz="quarter" idx="13"/>
          </p:nvPr>
        </p:nvSpPr>
        <p:spPr/>
        <p:txBody>
          <a:bodyPr/>
          <a:lstStyle/>
          <a:p>
            <a:r>
              <a:rPr lang="en-US" baseline="30000" dirty="0" smtClean="0"/>
              <a:t>1</a:t>
            </a:r>
            <a:r>
              <a:rPr lang="en-US" dirty="0" smtClean="0"/>
              <a:t>IPPF, 2009</a:t>
            </a:r>
            <a:endParaRPr lang="en-AU" altLang="de-DE" dirty="0" smtClean="0"/>
          </a:p>
        </p:txBody>
      </p:sp>
      <p:sp>
        <p:nvSpPr>
          <p:cNvPr id="2" name="Foliennummernplatzhalter 1"/>
          <p:cNvSpPr>
            <a:spLocks noGrp="1"/>
          </p:cNvSpPr>
          <p:nvPr>
            <p:ph type="sldNum" sz="quarter" idx="4"/>
          </p:nvPr>
        </p:nvSpPr>
        <p:spPr/>
        <p:txBody>
          <a:bodyPr/>
          <a:lstStyle/>
          <a:p>
            <a:fld id="{6FF9F0C5-380F-41C2-899A-BAC0F0927E16}" type="slidenum">
              <a:rPr lang="en-US" smtClean="0"/>
              <a:t>3</a:t>
            </a:fld>
            <a:endParaRPr lang="en-US" dirty="0"/>
          </a:p>
        </p:txBody>
      </p:sp>
    </p:spTree>
    <p:extLst>
      <p:ext uri="{BB962C8B-B14F-4D97-AF65-F5344CB8AC3E}">
        <p14:creationId xmlns:p14="http://schemas.microsoft.com/office/powerpoint/2010/main" val="873829603"/>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smtClean="0"/>
              <a:t>Natural </a:t>
            </a:r>
            <a:r>
              <a:rPr lang="de-DE" dirty="0" err="1" smtClean="0"/>
              <a:t>methods</a:t>
            </a:r>
            <a:endParaRPr lang="de-DE" dirty="0"/>
          </a:p>
        </p:txBody>
      </p:sp>
      <p:sp>
        <p:nvSpPr>
          <p:cNvPr id="2" name="Untertitel 1"/>
          <p:cNvSpPr>
            <a:spLocks noGrp="1"/>
          </p:cNvSpPr>
          <p:nvPr>
            <p:ph type="subTitle" idx="1"/>
          </p:nvPr>
        </p:nvSpPr>
        <p:spPr/>
        <p:txBody>
          <a:bodyPr/>
          <a:lstStyle/>
          <a:p>
            <a:endParaRPr lang="de-DE"/>
          </a:p>
        </p:txBody>
      </p:sp>
      <p:sp>
        <p:nvSpPr>
          <p:cNvPr id="6" name="Foliennummernplatzhalter 5"/>
          <p:cNvSpPr>
            <a:spLocks noGrp="1"/>
          </p:cNvSpPr>
          <p:nvPr>
            <p:ph type="sldNum" sz="quarter" idx="12"/>
          </p:nvPr>
        </p:nvSpPr>
        <p:spPr/>
        <p:txBody>
          <a:bodyPr/>
          <a:lstStyle/>
          <a:p>
            <a:fld id="{6FF9F0C5-380F-41C2-899A-BAC0F0927E16}" type="slidenum">
              <a:rPr lang="en-US" smtClean="0"/>
              <a:t>30</a:t>
            </a:fld>
            <a:endParaRPr lang="en-US" dirty="0"/>
          </a:p>
        </p:txBody>
      </p:sp>
    </p:spTree>
    <p:extLst>
      <p:ext uri="{BB962C8B-B14F-4D97-AF65-F5344CB8AC3E}">
        <p14:creationId xmlns:p14="http://schemas.microsoft.com/office/powerpoint/2010/main" val="2798431700"/>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Calendar method</a:t>
            </a:r>
            <a:endParaRPr lang="pt-BR" dirty="0"/>
          </a:p>
        </p:txBody>
      </p:sp>
      <p:sp>
        <p:nvSpPr>
          <p:cNvPr id="3" name="Espaço Reservado para Conteúdo 2"/>
          <p:cNvSpPr>
            <a:spLocks noGrp="1"/>
          </p:cNvSpPr>
          <p:nvPr>
            <p:ph idx="1"/>
          </p:nvPr>
        </p:nvSpPr>
        <p:spPr>
          <a:xfrm>
            <a:off x="508001" y="1247776"/>
            <a:ext cx="5308599" cy="3193256"/>
          </a:xfrm>
        </p:spPr>
        <p:txBody>
          <a:bodyPr/>
          <a:lstStyle/>
          <a:p>
            <a:r>
              <a:rPr lang="en-US" b="1" dirty="0">
                <a:solidFill>
                  <a:srgbClr val="ED1849"/>
                </a:solidFill>
              </a:rPr>
              <a:t>EVERY TIME</a:t>
            </a:r>
            <a:endParaRPr lang="en-US" b="1" dirty="0" smtClean="0">
              <a:solidFill>
                <a:srgbClr val="ED1849"/>
              </a:solidFill>
            </a:endParaRPr>
          </a:p>
          <a:p>
            <a:pPr lvl="1"/>
            <a:r>
              <a:rPr lang="en-US" dirty="0" smtClean="0"/>
              <a:t>Establishing which days are fertile by observing menstrual cycles</a:t>
            </a:r>
          </a:p>
          <a:p>
            <a:pPr lvl="1"/>
            <a:r>
              <a:rPr lang="en-US" dirty="0" smtClean="0"/>
              <a:t>Abstaining from sexual intercourse during the </a:t>
            </a:r>
            <a:br>
              <a:rPr lang="en-US" dirty="0" smtClean="0"/>
            </a:br>
            <a:r>
              <a:rPr lang="en-US" dirty="0" smtClean="0"/>
              <a:t>fertile period</a:t>
            </a:r>
          </a:p>
          <a:p>
            <a:pPr lvl="1"/>
            <a:r>
              <a:rPr lang="en-US" dirty="0" smtClean="0"/>
              <a:t>HIGH failure rates – you can calculate your fertile period incorrectly or ovulation may not occur on the expected date</a:t>
            </a:r>
          </a:p>
          <a:p>
            <a:pPr lvl="1"/>
            <a:r>
              <a:rPr lang="en-US" b="1" dirty="0" smtClean="0"/>
              <a:t>Fails in 5-25% of cases</a:t>
            </a:r>
            <a:endParaRPr lang="en-US" b="1"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31</a:t>
            </a:fld>
            <a:endParaRPr lang="en-US" dirty="0"/>
          </a:p>
        </p:txBody>
      </p:sp>
      <p:pic>
        <p:nvPicPr>
          <p:cNvPr id="23" name="Grafik 2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18877" y="802128"/>
            <a:ext cx="2568696" cy="2568696"/>
          </a:xfrm>
          <a:prstGeom prst="rect">
            <a:avLst/>
          </a:prstGeom>
        </p:spPr>
      </p:pic>
    </p:spTree>
    <p:extLst>
      <p:ext uri="{BB962C8B-B14F-4D97-AF65-F5344CB8AC3E}">
        <p14:creationId xmlns:p14="http://schemas.microsoft.com/office/powerpoint/2010/main" val="1259715597"/>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Observing cervical mucus method</a:t>
            </a:r>
            <a:endParaRPr lang="pt-BR" dirty="0"/>
          </a:p>
        </p:txBody>
      </p:sp>
      <p:sp>
        <p:nvSpPr>
          <p:cNvPr id="3" name="Espaço Reservado para Conteúdo 2"/>
          <p:cNvSpPr>
            <a:spLocks noGrp="1"/>
          </p:cNvSpPr>
          <p:nvPr>
            <p:ph idx="1"/>
          </p:nvPr>
        </p:nvSpPr>
        <p:spPr/>
        <p:txBody>
          <a:bodyPr>
            <a:normAutofit/>
          </a:bodyPr>
          <a:lstStyle/>
          <a:p>
            <a:r>
              <a:rPr lang="en-US" b="1" dirty="0" smtClean="0">
                <a:solidFill>
                  <a:srgbClr val="ED1849"/>
                </a:solidFill>
              </a:rPr>
              <a:t>EVERY TIME</a:t>
            </a:r>
          </a:p>
          <a:p>
            <a:pPr lvl="1"/>
            <a:r>
              <a:rPr lang="en-US" dirty="0" smtClean="0"/>
              <a:t>Cervical mucus is an odorless secretion produced in </a:t>
            </a:r>
            <a:br>
              <a:rPr lang="en-US" dirty="0" smtClean="0"/>
            </a:br>
            <a:r>
              <a:rPr lang="en-US" dirty="0" smtClean="0"/>
              <a:t>the neck of the womb. This secretion comes out of </a:t>
            </a:r>
            <a:br>
              <a:rPr lang="en-US" dirty="0" smtClean="0"/>
            </a:br>
            <a:r>
              <a:rPr lang="en-US" dirty="0" smtClean="0"/>
              <a:t>the vagina at a specific phase of the menstrual cycle </a:t>
            </a:r>
            <a:br>
              <a:rPr lang="en-US" dirty="0" smtClean="0"/>
            </a:br>
            <a:r>
              <a:rPr lang="en-US" dirty="0" smtClean="0"/>
              <a:t>and can be more fluid and transparent at times </a:t>
            </a:r>
            <a:br>
              <a:rPr lang="en-US" dirty="0" smtClean="0"/>
            </a:br>
            <a:r>
              <a:rPr lang="en-US" dirty="0" smtClean="0"/>
              <a:t>(when a woman is fertile) and thicker and whiter at others </a:t>
            </a:r>
            <a:br>
              <a:rPr lang="en-US" dirty="0" smtClean="0"/>
            </a:br>
            <a:r>
              <a:rPr lang="en-US" dirty="0" smtClean="0"/>
              <a:t>(during the infertile period)</a:t>
            </a:r>
          </a:p>
          <a:p>
            <a:pPr lvl="1"/>
            <a:r>
              <a:rPr lang="en-US" dirty="0" smtClean="0"/>
              <a:t>By learning to identify the characteristics of this mucus, a woman can determine the period during which she can or cannot have sexual intercourse if she wants to avoid pregnancy. </a:t>
            </a:r>
          </a:p>
          <a:p>
            <a:pPr lvl="1"/>
            <a:r>
              <a:rPr lang="en-US" b="1" dirty="0" smtClean="0"/>
              <a:t>Failure rate:  up to 25%</a:t>
            </a:r>
          </a:p>
          <a:p>
            <a:endParaRPr lang="en-US"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32</a:t>
            </a:fld>
            <a:endParaRPr lang="en-US" dirty="0"/>
          </a:p>
        </p:txBody>
      </p:sp>
    </p:spTree>
    <p:extLst>
      <p:ext uri="{BB962C8B-B14F-4D97-AF65-F5344CB8AC3E}">
        <p14:creationId xmlns:p14="http://schemas.microsoft.com/office/powerpoint/2010/main" val="2877077497"/>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Basal-temperature method</a:t>
            </a:r>
            <a:endParaRPr lang="pt-BR" dirty="0"/>
          </a:p>
        </p:txBody>
      </p:sp>
      <p:sp>
        <p:nvSpPr>
          <p:cNvPr id="3" name="Espaço Reservado para Conteúdo 2"/>
          <p:cNvSpPr>
            <a:spLocks noGrp="1"/>
          </p:cNvSpPr>
          <p:nvPr>
            <p:ph idx="1"/>
          </p:nvPr>
        </p:nvSpPr>
        <p:spPr/>
        <p:txBody>
          <a:bodyPr>
            <a:normAutofit/>
          </a:bodyPr>
          <a:lstStyle/>
          <a:p>
            <a:r>
              <a:rPr lang="en-US" b="1" dirty="0" smtClean="0">
                <a:solidFill>
                  <a:srgbClr val="ED1849"/>
                </a:solidFill>
              </a:rPr>
              <a:t>EVERY TIME</a:t>
            </a:r>
          </a:p>
          <a:p>
            <a:pPr lvl="1"/>
            <a:r>
              <a:rPr lang="en-US" dirty="0" smtClean="0"/>
              <a:t>The body temperature of a woman rises during </a:t>
            </a:r>
            <a:br>
              <a:rPr lang="en-US" dirty="0" smtClean="0"/>
            </a:br>
            <a:r>
              <a:rPr lang="en-US" dirty="0" smtClean="0"/>
              <a:t>ovulation (0.2 to 0.5 degrees) </a:t>
            </a:r>
          </a:p>
          <a:p>
            <a:pPr lvl="1"/>
            <a:r>
              <a:rPr lang="en-US" dirty="0" smtClean="0"/>
              <a:t>An increase in temperature means that the woman </a:t>
            </a:r>
            <a:br>
              <a:rPr lang="en-US" dirty="0" smtClean="0"/>
            </a:br>
            <a:r>
              <a:rPr lang="en-US" dirty="0" smtClean="0"/>
              <a:t>is ovulating</a:t>
            </a:r>
          </a:p>
          <a:p>
            <a:pPr lvl="1"/>
            <a:r>
              <a:rPr lang="en-US" dirty="0" smtClean="0"/>
              <a:t>Therefore, with this method, by measuring basal temperature every day, it is possible to determine the infertile phase following ovulation</a:t>
            </a:r>
          </a:p>
          <a:p>
            <a:pPr lvl="1"/>
            <a:r>
              <a:rPr lang="en-US" b="1" dirty="0" smtClean="0"/>
              <a:t>Failure rate: 25%</a:t>
            </a:r>
          </a:p>
          <a:p>
            <a:pPr lvl="1"/>
            <a:endParaRPr lang="en-US" dirty="0" smtClean="0"/>
          </a:p>
          <a:p>
            <a:pPr lvl="1"/>
            <a:endParaRPr lang="en-US"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33</a:t>
            </a:fld>
            <a:endParaRPr lang="en-US" dirty="0"/>
          </a:p>
        </p:txBody>
      </p:sp>
    </p:spTree>
    <p:extLst>
      <p:ext uri="{BB962C8B-B14F-4D97-AF65-F5344CB8AC3E}">
        <p14:creationId xmlns:p14="http://schemas.microsoft.com/office/powerpoint/2010/main" val="3984100000"/>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Breastfeeding and amenorrhea method</a:t>
            </a:r>
            <a:endParaRPr lang="pt-BR" dirty="0"/>
          </a:p>
        </p:txBody>
      </p:sp>
      <p:sp>
        <p:nvSpPr>
          <p:cNvPr id="3" name="Espaço Reservado para Conteúdo 2"/>
          <p:cNvSpPr>
            <a:spLocks noGrp="1"/>
          </p:cNvSpPr>
          <p:nvPr>
            <p:ph idx="1"/>
          </p:nvPr>
        </p:nvSpPr>
        <p:spPr/>
        <p:txBody>
          <a:bodyPr>
            <a:normAutofit/>
          </a:bodyPr>
          <a:lstStyle/>
          <a:p>
            <a:r>
              <a:rPr lang="en-GB" b="1" dirty="0" smtClean="0">
                <a:solidFill>
                  <a:srgbClr val="ED1849"/>
                </a:solidFill>
              </a:rPr>
              <a:t>EVERY TIME</a:t>
            </a:r>
          </a:p>
          <a:p>
            <a:pPr lvl="1"/>
            <a:r>
              <a:rPr lang="en-GB" dirty="0" smtClean="0"/>
              <a:t>Women who only breastfeed their child (only </a:t>
            </a:r>
            <a:br>
              <a:rPr lang="en-GB" dirty="0" smtClean="0"/>
            </a:br>
            <a:r>
              <a:rPr lang="en-GB" dirty="0" smtClean="0"/>
              <a:t>breastfeed their baby when he or she requires it), </a:t>
            </a:r>
            <a:br>
              <a:rPr lang="en-GB" dirty="0" smtClean="0"/>
            </a:br>
            <a:r>
              <a:rPr lang="en-GB" dirty="0" smtClean="0"/>
              <a:t>are protected against pregnancy and do not need </a:t>
            </a:r>
            <a:br>
              <a:rPr lang="en-GB" dirty="0" smtClean="0"/>
            </a:br>
            <a:r>
              <a:rPr lang="en-GB" dirty="0" smtClean="0"/>
              <a:t>additional contraception to avoid pregnancy, so </a:t>
            </a:r>
            <a:br>
              <a:rPr lang="en-GB" dirty="0" smtClean="0"/>
            </a:br>
            <a:r>
              <a:rPr lang="en-GB" dirty="0" smtClean="0"/>
              <a:t>long as their periods have not yet restarted</a:t>
            </a:r>
          </a:p>
          <a:p>
            <a:pPr lvl="1"/>
            <a:r>
              <a:rPr lang="en-GB" dirty="0" smtClean="0"/>
              <a:t>Eventually women may ovulate even if their periods have not returned, thereby affecting the efficacy of this method</a:t>
            </a:r>
          </a:p>
          <a:p>
            <a:pPr lvl="1"/>
            <a:r>
              <a:rPr lang="en-GB" b="1" dirty="0" smtClean="0"/>
              <a:t>Failure rate: </a:t>
            </a:r>
            <a:r>
              <a:rPr lang="en-GB" b="1" dirty="0"/>
              <a:t>2</a:t>
            </a:r>
            <a:r>
              <a:rPr lang="en-GB" b="1" dirty="0" smtClean="0"/>
              <a:t>-4%</a:t>
            </a:r>
            <a:endParaRPr lang="en-GB" b="1"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34</a:t>
            </a:fld>
            <a:endParaRPr lang="en-US" dirty="0"/>
          </a:p>
        </p:txBody>
      </p:sp>
    </p:spTree>
    <p:extLst>
      <p:ext uri="{BB962C8B-B14F-4D97-AF65-F5344CB8AC3E}">
        <p14:creationId xmlns:p14="http://schemas.microsoft.com/office/powerpoint/2010/main" val="3482867696"/>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Coitus interruptus method</a:t>
            </a:r>
            <a:endParaRPr lang="pt-BR" dirty="0"/>
          </a:p>
        </p:txBody>
      </p:sp>
      <p:sp>
        <p:nvSpPr>
          <p:cNvPr id="3" name="Espaço Reservado para Conteúdo 2"/>
          <p:cNvSpPr>
            <a:spLocks noGrp="1"/>
          </p:cNvSpPr>
          <p:nvPr>
            <p:ph idx="1"/>
          </p:nvPr>
        </p:nvSpPr>
        <p:spPr/>
        <p:txBody>
          <a:bodyPr>
            <a:normAutofit/>
          </a:bodyPr>
          <a:lstStyle/>
          <a:p>
            <a:r>
              <a:rPr lang="en-US" b="1" dirty="0" smtClean="0">
                <a:solidFill>
                  <a:srgbClr val="ED1849"/>
                </a:solidFill>
              </a:rPr>
              <a:t>EVERY TIME</a:t>
            </a:r>
          </a:p>
          <a:p>
            <a:pPr lvl="1"/>
            <a:r>
              <a:rPr lang="en-US" dirty="0" smtClean="0"/>
              <a:t>Withdrawing the penis from the vagina before ejaculation</a:t>
            </a:r>
          </a:p>
          <a:p>
            <a:pPr lvl="1"/>
            <a:r>
              <a:rPr lang="en-US" dirty="0" smtClean="0"/>
              <a:t>As ejaculation occurs outside of the female genitalia, </a:t>
            </a:r>
            <a:br>
              <a:rPr lang="en-US" dirty="0" smtClean="0"/>
            </a:br>
            <a:r>
              <a:rPr lang="en-US" dirty="0" smtClean="0"/>
              <a:t>conception should not occur</a:t>
            </a:r>
          </a:p>
          <a:p>
            <a:pPr lvl="1"/>
            <a:r>
              <a:rPr lang="en-US" dirty="0" smtClean="0"/>
              <a:t>It can fail due to the involuntary release of some sperm </a:t>
            </a:r>
            <a:br>
              <a:rPr lang="en-US" dirty="0" smtClean="0"/>
            </a:br>
            <a:r>
              <a:rPr lang="en-US" dirty="0" smtClean="0"/>
              <a:t>before ejaculation</a:t>
            </a:r>
          </a:p>
          <a:p>
            <a:pPr lvl="1"/>
            <a:r>
              <a:rPr lang="en-US" b="1" dirty="0" smtClean="0"/>
              <a:t>Failure rate: 4-27%</a:t>
            </a:r>
            <a:endParaRPr lang="en-US" b="1"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35</a:t>
            </a:fld>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7288" y="1114560"/>
            <a:ext cx="2387211" cy="2387211"/>
          </a:xfrm>
          <a:prstGeom prst="rect">
            <a:avLst/>
          </a:prstGeom>
        </p:spPr>
      </p:pic>
    </p:spTree>
    <p:extLst>
      <p:ext uri="{BB962C8B-B14F-4D97-AF65-F5344CB8AC3E}">
        <p14:creationId xmlns:p14="http://schemas.microsoft.com/office/powerpoint/2010/main" val="3961845174"/>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err="1" smtClean="0"/>
              <a:t>Barrier</a:t>
            </a:r>
            <a:r>
              <a:rPr lang="de-DE" dirty="0" smtClean="0"/>
              <a:t> </a:t>
            </a:r>
            <a:r>
              <a:rPr lang="de-DE" dirty="0" err="1" smtClean="0"/>
              <a:t>methods</a:t>
            </a:r>
            <a:endParaRPr lang="de-DE" dirty="0"/>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12"/>
          </p:nvPr>
        </p:nvSpPr>
        <p:spPr/>
        <p:txBody>
          <a:bodyPr/>
          <a:lstStyle/>
          <a:p>
            <a:fld id="{8F672E1C-174F-40F5-90BA-302C2860ED43}" type="slidenum">
              <a:rPr lang="de-DE" smtClean="0"/>
              <a:pPr/>
              <a:t>36</a:t>
            </a:fld>
            <a:endParaRPr lang="de-DE" dirty="0"/>
          </a:p>
        </p:txBody>
      </p:sp>
    </p:spTree>
    <p:extLst>
      <p:ext uri="{BB962C8B-B14F-4D97-AF65-F5344CB8AC3E}">
        <p14:creationId xmlns:p14="http://schemas.microsoft.com/office/powerpoint/2010/main" val="48629851"/>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46019" y="2373940"/>
            <a:ext cx="2427593" cy="2427593"/>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1895" y="624121"/>
            <a:ext cx="2512855" cy="2512855"/>
          </a:xfrm>
          <a:prstGeom prst="rect">
            <a:avLst/>
          </a:prstGeom>
        </p:spPr>
      </p:pic>
      <p:sp>
        <p:nvSpPr>
          <p:cNvPr id="2" name="Título 1"/>
          <p:cNvSpPr>
            <a:spLocks noGrp="1"/>
          </p:cNvSpPr>
          <p:nvPr>
            <p:ph type="title"/>
          </p:nvPr>
        </p:nvSpPr>
        <p:spPr/>
        <p:txBody>
          <a:bodyPr/>
          <a:lstStyle/>
          <a:p>
            <a:r>
              <a:rPr lang="pt-BR" dirty="0" smtClean="0"/>
              <a:t>Male and female condom method</a:t>
            </a:r>
            <a:endParaRPr lang="pt-BR" dirty="0"/>
          </a:p>
        </p:txBody>
      </p:sp>
      <p:sp>
        <p:nvSpPr>
          <p:cNvPr id="3" name="Espaço Reservado para Conteúdo 2"/>
          <p:cNvSpPr>
            <a:spLocks noGrp="1"/>
          </p:cNvSpPr>
          <p:nvPr>
            <p:ph idx="1"/>
          </p:nvPr>
        </p:nvSpPr>
        <p:spPr/>
        <p:txBody>
          <a:bodyPr>
            <a:normAutofit/>
          </a:bodyPr>
          <a:lstStyle/>
          <a:p>
            <a:r>
              <a:rPr lang="en-US" b="1" dirty="0" smtClean="0">
                <a:solidFill>
                  <a:srgbClr val="ED1849"/>
                </a:solidFill>
              </a:rPr>
              <a:t>EVERY TIME</a:t>
            </a:r>
          </a:p>
          <a:p>
            <a:pPr lvl="1"/>
            <a:r>
              <a:rPr lang="en-US" dirty="0" smtClean="0"/>
              <a:t>Both form a mechanical barrier that prevents </a:t>
            </a:r>
            <a:br>
              <a:rPr lang="en-US" dirty="0" smtClean="0"/>
            </a:br>
            <a:r>
              <a:rPr lang="en-US" dirty="0" smtClean="0"/>
              <a:t>the passage of sperm</a:t>
            </a:r>
          </a:p>
          <a:p>
            <a:pPr lvl="1"/>
            <a:r>
              <a:rPr lang="en-US" dirty="0" smtClean="0"/>
              <a:t>They are the only methods that protect from </a:t>
            </a:r>
            <a:br>
              <a:rPr lang="en-US" dirty="0" smtClean="0"/>
            </a:br>
            <a:r>
              <a:rPr lang="en-US" dirty="0" smtClean="0"/>
              <a:t>STIs (sexually transmitted infections)</a:t>
            </a:r>
          </a:p>
          <a:p>
            <a:pPr lvl="1"/>
            <a:r>
              <a:rPr lang="en-US" dirty="0" smtClean="0"/>
              <a:t>Both need to be in position before the start of sexual </a:t>
            </a:r>
            <a:br>
              <a:rPr lang="en-US" dirty="0" smtClean="0"/>
            </a:br>
            <a:r>
              <a:rPr lang="en-US" dirty="0" smtClean="0"/>
              <a:t>intercourse and kept in place until the end</a:t>
            </a:r>
          </a:p>
          <a:p>
            <a:pPr lvl="1"/>
            <a:r>
              <a:rPr lang="en-US" dirty="0" smtClean="0"/>
              <a:t>Disposable</a:t>
            </a:r>
          </a:p>
          <a:p>
            <a:pPr lvl="1"/>
            <a:r>
              <a:rPr lang="en-US" b="1" dirty="0" smtClean="0"/>
              <a:t>Failure rate: 2-21%</a:t>
            </a:r>
            <a:endParaRPr lang="en-US" b="1" dirty="0"/>
          </a:p>
        </p:txBody>
      </p:sp>
      <p:sp>
        <p:nvSpPr>
          <p:cNvPr id="7" name="Textplatzhalter 6"/>
          <p:cNvSpPr>
            <a:spLocks noGrp="1"/>
          </p:cNvSpPr>
          <p:nvPr>
            <p:ph type="body" sz="quarter" idx="13"/>
          </p:nvPr>
        </p:nvSpPr>
        <p:spPr/>
        <p:txBody>
          <a:bodyPr/>
          <a:lstStyle/>
          <a:p>
            <a:endParaRPr lang="de-DE"/>
          </a:p>
        </p:txBody>
      </p:sp>
      <p:sp>
        <p:nvSpPr>
          <p:cNvPr id="6" name="Foliennummernplatzhalter 5"/>
          <p:cNvSpPr>
            <a:spLocks noGrp="1"/>
          </p:cNvSpPr>
          <p:nvPr>
            <p:ph type="sldNum" sz="quarter" idx="4"/>
          </p:nvPr>
        </p:nvSpPr>
        <p:spPr/>
        <p:txBody>
          <a:bodyPr/>
          <a:lstStyle/>
          <a:p>
            <a:fld id="{6FF9F0C5-380F-41C2-899A-BAC0F0927E16}" type="slidenum">
              <a:rPr lang="en-US" smtClean="0"/>
              <a:t>37</a:t>
            </a:fld>
            <a:endParaRPr lang="en-US" dirty="0"/>
          </a:p>
        </p:txBody>
      </p:sp>
    </p:spTree>
    <p:extLst>
      <p:ext uri="{BB962C8B-B14F-4D97-AF65-F5344CB8AC3E}">
        <p14:creationId xmlns:p14="http://schemas.microsoft.com/office/powerpoint/2010/main" val="2888400366"/>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Sponge</a:t>
            </a:r>
            <a:r>
              <a:rPr lang="de-DE" dirty="0" smtClean="0"/>
              <a:t> </a:t>
            </a:r>
            <a:r>
              <a:rPr lang="de-DE" dirty="0" err="1" smtClean="0"/>
              <a:t>method</a:t>
            </a:r>
            <a:endParaRPr lang="de-DE" dirty="0"/>
          </a:p>
        </p:txBody>
      </p:sp>
      <p:sp>
        <p:nvSpPr>
          <p:cNvPr id="8" name="Inhaltsplatzhalter 7"/>
          <p:cNvSpPr>
            <a:spLocks noGrp="1"/>
          </p:cNvSpPr>
          <p:nvPr>
            <p:ph idx="1"/>
          </p:nvPr>
        </p:nvSpPr>
        <p:spPr/>
        <p:txBody>
          <a:bodyPr/>
          <a:lstStyle/>
          <a:p>
            <a:r>
              <a:rPr lang="en-US" b="1" dirty="0" smtClean="0">
                <a:solidFill>
                  <a:srgbClr val="ED1849"/>
                </a:solidFill>
              </a:rPr>
              <a:t>30 HOURS MAX</a:t>
            </a:r>
            <a:endParaRPr lang="en-US" b="1" dirty="0">
              <a:solidFill>
                <a:srgbClr val="ED1849"/>
              </a:solidFill>
            </a:endParaRPr>
          </a:p>
          <a:p>
            <a:pPr lvl="1"/>
            <a:r>
              <a:rPr lang="en-US" dirty="0" smtClean="0"/>
              <a:t>The sponge forms a mechanical and chemical </a:t>
            </a:r>
            <a:br>
              <a:rPr lang="en-US" dirty="0" smtClean="0"/>
            </a:br>
            <a:r>
              <a:rPr lang="en-US" dirty="0" smtClean="0"/>
              <a:t>barrier (spermicide) that prevents the passage </a:t>
            </a:r>
            <a:br>
              <a:rPr lang="en-US" dirty="0" smtClean="0"/>
            </a:br>
            <a:r>
              <a:rPr lang="en-US" dirty="0" smtClean="0"/>
              <a:t>of sperm. The spermicide has to be activated by </a:t>
            </a:r>
            <a:br>
              <a:rPr lang="en-US" dirty="0" smtClean="0"/>
            </a:br>
            <a:r>
              <a:rPr lang="en-US" dirty="0" smtClean="0"/>
              <a:t>irrigating the sponge</a:t>
            </a:r>
          </a:p>
          <a:p>
            <a:pPr lvl="1"/>
            <a:r>
              <a:rPr lang="en-US" dirty="0" smtClean="0"/>
              <a:t>It </a:t>
            </a:r>
            <a:r>
              <a:rPr lang="en-US" dirty="0"/>
              <a:t>can be used on demand </a:t>
            </a:r>
            <a:endParaRPr lang="en-US" dirty="0" smtClean="0"/>
          </a:p>
          <a:p>
            <a:pPr lvl="1"/>
            <a:r>
              <a:rPr lang="en-US" dirty="0"/>
              <a:t>It isn’t affected by other </a:t>
            </a:r>
            <a:r>
              <a:rPr lang="en-US" dirty="0" smtClean="0"/>
              <a:t>medications</a:t>
            </a:r>
          </a:p>
          <a:p>
            <a:pPr lvl="1"/>
            <a:r>
              <a:rPr lang="en-US" dirty="0"/>
              <a:t>Does not protect against HIV infection (AIDS) and other sexually transmitted infections (STIs)</a:t>
            </a:r>
          </a:p>
          <a:p>
            <a:pPr lvl="1"/>
            <a:r>
              <a:rPr lang="en-US" b="1" dirty="0" smtClean="0"/>
              <a:t>Failure </a:t>
            </a:r>
            <a:r>
              <a:rPr lang="en-US" b="1" dirty="0"/>
              <a:t>rate: </a:t>
            </a:r>
            <a:r>
              <a:rPr lang="en-US" b="1" dirty="0" smtClean="0"/>
              <a:t>20-24%</a:t>
            </a:r>
            <a:endParaRPr lang="en-US" b="1" dirty="0"/>
          </a:p>
        </p:txBody>
      </p:sp>
      <p:sp>
        <p:nvSpPr>
          <p:cNvPr id="9" name="Textplatzhalter 8"/>
          <p:cNvSpPr>
            <a:spLocks noGrp="1"/>
          </p:cNvSpPr>
          <p:nvPr>
            <p:ph type="body" sz="quarter" idx="13"/>
          </p:nvPr>
        </p:nvSpPr>
        <p:spPr/>
        <p:txBody>
          <a:bodyPr/>
          <a:lstStyle/>
          <a:p>
            <a:endParaRPr lang="de-DE"/>
          </a:p>
        </p:txBody>
      </p:sp>
      <p:sp>
        <p:nvSpPr>
          <p:cNvPr id="6" name="Foliennummernplatzhalter 5"/>
          <p:cNvSpPr>
            <a:spLocks noGrp="1"/>
          </p:cNvSpPr>
          <p:nvPr>
            <p:ph type="sldNum" sz="quarter" idx="4"/>
          </p:nvPr>
        </p:nvSpPr>
        <p:spPr/>
        <p:txBody>
          <a:bodyPr/>
          <a:lstStyle/>
          <a:p>
            <a:fld id="{6FF9F0C5-380F-41C2-899A-BAC0F0927E16}" type="slidenum">
              <a:rPr lang="en-US" smtClean="0"/>
              <a:t>38</a:t>
            </a:fld>
            <a:endParaRPr lang="en-US" dirty="0"/>
          </a:p>
        </p:txBody>
      </p:sp>
      <p:pic>
        <p:nvPicPr>
          <p:cNvPr id="18" name="Grafik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8480" y="977511"/>
            <a:ext cx="2435784" cy="2435784"/>
          </a:xfrm>
          <a:prstGeom prst="rect">
            <a:avLst/>
          </a:prstGeom>
        </p:spPr>
      </p:pic>
    </p:spTree>
    <p:extLst>
      <p:ext uri="{BB962C8B-B14F-4D97-AF65-F5344CB8AC3E}">
        <p14:creationId xmlns:p14="http://schemas.microsoft.com/office/powerpoint/2010/main" val="3579056698"/>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Diaphragma </a:t>
            </a:r>
            <a:r>
              <a:rPr lang="de-DE" dirty="0" err="1" smtClean="0"/>
              <a:t>method</a:t>
            </a:r>
            <a:endParaRPr lang="de-DE" dirty="0"/>
          </a:p>
        </p:txBody>
      </p:sp>
      <p:sp>
        <p:nvSpPr>
          <p:cNvPr id="8" name="Inhaltsplatzhalter 7"/>
          <p:cNvSpPr>
            <a:spLocks noGrp="1"/>
          </p:cNvSpPr>
          <p:nvPr>
            <p:ph idx="1"/>
          </p:nvPr>
        </p:nvSpPr>
        <p:spPr/>
        <p:txBody>
          <a:bodyPr/>
          <a:lstStyle/>
          <a:p>
            <a:r>
              <a:rPr lang="en-US" b="1" dirty="0" smtClean="0">
                <a:solidFill>
                  <a:srgbClr val="ED1849"/>
                </a:solidFill>
              </a:rPr>
              <a:t>24 HOURS MAX</a:t>
            </a:r>
            <a:endParaRPr lang="en-US" b="1" dirty="0">
              <a:solidFill>
                <a:srgbClr val="ED1849"/>
              </a:solidFill>
            </a:endParaRPr>
          </a:p>
          <a:p>
            <a:pPr lvl="1"/>
            <a:r>
              <a:rPr lang="en-US" dirty="0" smtClean="0"/>
              <a:t>Forms </a:t>
            </a:r>
            <a:r>
              <a:rPr lang="en-US" dirty="0"/>
              <a:t>a mechanical </a:t>
            </a:r>
            <a:r>
              <a:rPr lang="en-US" dirty="0" smtClean="0"/>
              <a:t>and chemical </a:t>
            </a:r>
            <a:r>
              <a:rPr lang="en-US" dirty="0"/>
              <a:t>barrier </a:t>
            </a:r>
            <a:r>
              <a:rPr lang="en-US" dirty="0" smtClean="0"/>
              <a:t/>
            </a:r>
            <a:br>
              <a:rPr lang="en-US" dirty="0" smtClean="0"/>
            </a:br>
            <a:r>
              <a:rPr lang="en-US" dirty="0" smtClean="0"/>
              <a:t>(spermicide) that </a:t>
            </a:r>
            <a:r>
              <a:rPr lang="en-US" dirty="0"/>
              <a:t>prevents </a:t>
            </a:r>
            <a:r>
              <a:rPr lang="en-US" dirty="0" smtClean="0"/>
              <a:t>the </a:t>
            </a:r>
            <a:r>
              <a:rPr lang="en-US" dirty="0"/>
              <a:t>passage of </a:t>
            </a:r>
            <a:r>
              <a:rPr lang="en-US" dirty="0" smtClean="0"/>
              <a:t>sperm</a:t>
            </a:r>
          </a:p>
          <a:p>
            <a:pPr lvl="1"/>
            <a:r>
              <a:rPr lang="en-US" dirty="0" smtClean="0"/>
              <a:t>Does </a:t>
            </a:r>
            <a:r>
              <a:rPr lang="en-US" dirty="0"/>
              <a:t>not protect against HIV infection (AIDS) </a:t>
            </a:r>
            <a:r>
              <a:rPr lang="en-US" dirty="0" smtClean="0"/>
              <a:t/>
            </a:r>
            <a:br>
              <a:rPr lang="en-US" dirty="0" smtClean="0"/>
            </a:br>
            <a:r>
              <a:rPr lang="en-US" dirty="0" smtClean="0"/>
              <a:t>and </a:t>
            </a:r>
            <a:r>
              <a:rPr lang="en-US" dirty="0"/>
              <a:t>other sexually transmitted infections (STIs</a:t>
            </a:r>
            <a:r>
              <a:rPr lang="en-US" dirty="0" smtClean="0"/>
              <a:t>)</a:t>
            </a:r>
          </a:p>
          <a:p>
            <a:pPr lvl="1"/>
            <a:r>
              <a:rPr lang="en-US" dirty="0" smtClean="0"/>
              <a:t>Needs </a:t>
            </a:r>
            <a:r>
              <a:rPr lang="en-US" dirty="0"/>
              <a:t>to be </a:t>
            </a:r>
            <a:r>
              <a:rPr lang="en-US" dirty="0" smtClean="0"/>
              <a:t>initially fitted by a healthcare provider </a:t>
            </a:r>
          </a:p>
          <a:p>
            <a:pPr lvl="1"/>
            <a:r>
              <a:rPr lang="en-US" dirty="0" smtClean="0"/>
              <a:t>Has to be positioned </a:t>
            </a:r>
            <a:r>
              <a:rPr lang="en-US" dirty="0"/>
              <a:t>before the start of sexual </a:t>
            </a:r>
            <a:r>
              <a:rPr lang="en-US" dirty="0" smtClean="0"/>
              <a:t>intercourse </a:t>
            </a:r>
            <a:r>
              <a:rPr lang="en-US" dirty="0"/>
              <a:t>and kept in place until the end</a:t>
            </a:r>
          </a:p>
          <a:p>
            <a:pPr lvl="1"/>
            <a:r>
              <a:rPr lang="en-US" b="1" dirty="0"/>
              <a:t>Failure rate: </a:t>
            </a:r>
            <a:r>
              <a:rPr lang="en-US" b="1" dirty="0" smtClean="0"/>
              <a:t>6-12%</a:t>
            </a:r>
            <a:endParaRPr lang="en-US" b="1" dirty="0"/>
          </a:p>
        </p:txBody>
      </p:sp>
      <p:sp>
        <p:nvSpPr>
          <p:cNvPr id="9" name="Textplatzhalter 8"/>
          <p:cNvSpPr>
            <a:spLocks noGrp="1"/>
          </p:cNvSpPr>
          <p:nvPr>
            <p:ph type="body" sz="quarter" idx="13"/>
          </p:nvPr>
        </p:nvSpPr>
        <p:spPr/>
        <p:txBody>
          <a:bodyPr/>
          <a:lstStyle/>
          <a:p>
            <a:endParaRPr lang="de-DE"/>
          </a:p>
        </p:txBody>
      </p:sp>
      <p:sp>
        <p:nvSpPr>
          <p:cNvPr id="6" name="Foliennummernplatzhalter 5"/>
          <p:cNvSpPr>
            <a:spLocks noGrp="1"/>
          </p:cNvSpPr>
          <p:nvPr>
            <p:ph type="sldNum" sz="quarter" idx="4"/>
          </p:nvPr>
        </p:nvSpPr>
        <p:spPr/>
        <p:txBody>
          <a:bodyPr/>
          <a:lstStyle/>
          <a:p>
            <a:fld id="{6FF9F0C5-380F-41C2-899A-BAC0F0927E16}" type="slidenum">
              <a:rPr lang="en-US" smtClean="0"/>
              <a:t>39</a:t>
            </a:fld>
            <a:endParaRPr lang="en-US" dirty="0"/>
          </a:p>
        </p:txBody>
      </p:sp>
      <p:pic>
        <p:nvPicPr>
          <p:cNvPr id="24" name="Grafik 2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7736" y="643937"/>
            <a:ext cx="2596617" cy="2596617"/>
          </a:xfrm>
          <a:prstGeom prst="rect">
            <a:avLst/>
          </a:prstGeom>
        </p:spPr>
      </p:pic>
    </p:spTree>
    <p:extLst>
      <p:ext uri="{BB962C8B-B14F-4D97-AF65-F5344CB8AC3E}">
        <p14:creationId xmlns:p14="http://schemas.microsoft.com/office/powerpoint/2010/main" val="434777437"/>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AU" dirty="0"/>
              <a:t>Do you know…</a:t>
            </a:r>
            <a:endParaRPr lang="en-AU" dirty="0" smtClean="0"/>
          </a:p>
        </p:txBody>
      </p:sp>
      <p:sp>
        <p:nvSpPr>
          <p:cNvPr id="10" name="Inhaltsplatzhalter 9"/>
          <p:cNvSpPr>
            <a:spLocks noGrp="1"/>
          </p:cNvSpPr>
          <p:nvPr>
            <p:ph idx="1"/>
          </p:nvPr>
        </p:nvSpPr>
        <p:spPr/>
        <p:txBody>
          <a:bodyPr/>
          <a:lstStyle/>
          <a:p>
            <a:r>
              <a:rPr lang="en-US" b="1" dirty="0">
                <a:solidFill>
                  <a:srgbClr val="ED1849"/>
                </a:solidFill>
              </a:rPr>
              <a:t>YOUNG PEOPLE, SEX &amp; </a:t>
            </a:r>
            <a:r>
              <a:rPr lang="en-US" b="1" dirty="0" smtClean="0">
                <a:solidFill>
                  <a:srgbClr val="ED1849"/>
                </a:solidFill>
              </a:rPr>
              <a:t>CONTRACEPTION</a:t>
            </a:r>
            <a:endParaRPr lang="en-US" b="1" dirty="0">
              <a:solidFill>
                <a:srgbClr val="ED1849"/>
              </a:solidFill>
            </a:endParaRPr>
          </a:p>
          <a:p>
            <a:pPr lvl="1"/>
            <a:r>
              <a:rPr lang="en-US" dirty="0"/>
              <a:t>only 17% of sexually active young people use </a:t>
            </a:r>
            <a:r>
              <a:rPr lang="en-US" dirty="0" smtClean="0"/>
              <a:t>contraception</a:t>
            </a:r>
            <a:r>
              <a:rPr lang="en-US" baseline="30000" dirty="0" smtClean="0"/>
              <a:t>1</a:t>
            </a:r>
            <a:endParaRPr lang="en-US" dirty="0"/>
          </a:p>
          <a:p>
            <a:pPr lvl="1"/>
            <a:r>
              <a:rPr lang="en-US" dirty="0"/>
              <a:t>adolescent </a:t>
            </a:r>
            <a:r>
              <a:rPr lang="en-US" dirty="0" smtClean="0"/>
              <a:t>girls more likely to </a:t>
            </a:r>
            <a:r>
              <a:rPr lang="en-US" dirty="0"/>
              <a:t>have unpredictable sex, know less of contraceptive options, and have contraceptive </a:t>
            </a:r>
            <a:r>
              <a:rPr lang="en-US" dirty="0" smtClean="0"/>
              <a:t>failure</a:t>
            </a:r>
            <a:r>
              <a:rPr lang="en-US" baseline="30000" dirty="0" smtClean="0"/>
              <a:t>2</a:t>
            </a:r>
            <a:endParaRPr lang="en-US" dirty="0"/>
          </a:p>
          <a:p>
            <a:pPr lvl="1"/>
            <a:r>
              <a:rPr lang="en-US" dirty="0"/>
              <a:t>teenage pregnancies more related to poor access to contraception than differences in sexual </a:t>
            </a:r>
            <a:r>
              <a:rPr lang="en-US" dirty="0" smtClean="0"/>
              <a:t>behaviour</a:t>
            </a:r>
            <a:r>
              <a:rPr lang="en-US" baseline="30000" dirty="0" smtClean="0"/>
              <a:t>3</a:t>
            </a:r>
            <a:endParaRPr lang="de-DE" dirty="0"/>
          </a:p>
        </p:txBody>
      </p:sp>
      <p:sp>
        <p:nvSpPr>
          <p:cNvPr id="20483" name="Rectangle 3"/>
          <p:cNvSpPr>
            <a:spLocks noGrp="1"/>
          </p:cNvSpPr>
          <p:nvPr>
            <p:ph type="body" sz="quarter" idx="13"/>
          </p:nvPr>
        </p:nvSpPr>
        <p:spPr/>
        <p:txBody>
          <a:bodyPr/>
          <a:lstStyle/>
          <a:p>
            <a:pPr marL="0" lvl="1">
              <a:spcBef>
                <a:spcPts val="0"/>
              </a:spcBef>
              <a:spcAft>
                <a:spcPts val="0"/>
              </a:spcAft>
            </a:pPr>
            <a:r>
              <a:rPr lang="en-AU" altLang="de-DE" baseline="30000" dirty="0" smtClean="0"/>
              <a:t>1</a:t>
            </a:r>
            <a:r>
              <a:rPr lang="en-US" dirty="0" smtClean="0"/>
              <a:t>IPPF</a:t>
            </a:r>
            <a:r>
              <a:rPr lang="en-US" dirty="0"/>
              <a:t>, </a:t>
            </a:r>
            <a:r>
              <a:rPr lang="en-US" dirty="0" smtClean="0"/>
              <a:t>2009; </a:t>
            </a:r>
            <a:r>
              <a:rPr lang="en-US" baseline="30000" dirty="0" smtClean="0"/>
              <a:t>2</a:t>
            </a:r>
            <a:r>
              <a:rPr lang="en-US" dirty="0" smtClean="0"/>
              <a:t>Blanc </a:t>
            </a:r>
            <a:r>
              <a:rPr lang="en-US" dirty="0"/>
              <a:t>et al, </a:t>
            </a:r>
            <a:r>
              <a:rPr lang="en-US" dirty="0" smtClean="0"/>
              <a:t>2009; </a:t>
            </a:r>
            <a:r>
              <a:rPr lang="en-US" baseline="30000" dirty="0" smtClean="0"/>
              <a:t>3</a:t>
            </a:r>
            <a:r>
              <a:rPr lang="en-US" dirty="0" smtClean="0"/>
              <a:t>Guttmacher </a:t>
            </a:r>
            <a:r>
              <a:rPr lang="en-US" dirty="0"/>
              <a:t>Institute, </a:t>
            </a:r>
            <a:r>
              <a:rPr lang="en-US" dirty="0" smtClean="0"/>
              <a:t>2010</a:t>
            </a:r>
            <a:endParaRPr lang="de-DE" dirty="0"/>
          </a:p>
        </p:txBody>
      </p:sp>
      <p:sp>
        <p:nvSpPr>
          <p:cNvPr id="2" name="Foliennummernplatzhalter 1"/>
          <p:cNvSpPr>
            <a:spLocks noGrp="1"/>
          </p:cNvSpPr>
          <p:nvPr>
            <p:ph type="sldNum" sz="quarter" idx="4"/>
          </p:nvPr>
        </p:nvSpPr>
        <p:spPr/>
        <p:txBody>
          <a:bodyPr/>
          <a:lstStyle/>
          <a:p>
            <a:fld id="{6FF9F0C5-380F-41C2-899A-BAC0F0927E16}" type="slidenum">
              <a:rPr lang="en-US" smtClean="0"/>
              <a:t>4</a:t>
            </a:fld>
            <a:endParaRPr lang="en-US" dirty="0"/>
          </a:p>
        </p:txBody>
      </p:sp>
    </p:spTree>
    <p:extLst>
      <p:ext uri="{BB962C8B-B14F-4D97-AF65-F5344CB8AC3E}">
        <p14:creationId xmlns:p14="http://schemas.microsoft.com/office/powerpoint/2010/main" val="3827457617"/>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Cervical</a:t>
            </a:r>
            <a:r>
              <a:rPr lang="de-DE" dirty="0" smtClean="0"/>
              <a:t> </a:t>
            </a:r>
            <a:r>
              <a:rPr lang="de-DE" dirty="0" err="1"/>
              <a:t>cap</a:t>
            </a:r>
            <a:r>
              <a:rPr lang="de-DE" dirty="0"/>
              <a:t> </a:t>
            </a:r>
            <a:r>
              <a:rPr lang="de-DE" dirty="0" err="1" smtClean="0"/>
              <a:t>method</a:t>
            </a:r>
            <a:endParaRPr lang="de-DE" dirty="0"/>
          </a:p>
        </p:txBody>
      </p:sp>
      <p:sp>
        <p:nvSpPr>
          <p:cNvPr id="10" name="Inhaltsplatzhalter 7"/>
          <p:cNvSpPr>
            <a:spLocks noGrp="1"/>
          </p:cNvSpPr>
          <p:nvPr>
            <p:ph idx="1"/>
          </p:nvPr>
        </p:nvSpPr>
        <p:spPr/>
        <p:txBody>
          <a:bodyPr>
            <a:noAutofit/>
          </a:bodyPr>
          <a:lstStyle/>
          <a:p>
            <a:r>
              <a:rPr lang="en-US" b="1" dirty="0" smtClean="0">
                <a:solidFill>
                  <a:srgbClr val="ED1849"/>
                </a:solidFill>
              </a:rPr>
              <a:t>48 HOURS MAX </a:t>
            </a:r>
          </a:p>
          <a:p>
            <a:pPr lvl="1"/>
            <a:r>
              <a:rPr lang="en-US" dirty="0"/>
              <a:t>A cervical cap blocks the entrance to the </a:t>
            </a:r>
            <a:r>
              <a:rPr lang="en-US" dirty="0" smtClean="0"/>
              <a:t/>
            </a:r>
            <a:br>
              <a:rPr lang="en-US" dirty="0" smtClean="0"/>
            </a:br>
            <a:r>
              <a:rPr lang="en-US" dirty="0" smtClean="0"/>
              <a:t>cervix </a:t>
            </a:r>
            <a:r>
              <a:rPr lang="en-US" dirty="0"/>
              <a:t>to stop sperm from entering the </a:t>
            </a:r>
            <a:r>
              <a:rPr lang="en-US" dirty="0" smtClean="0"/>
              <a:t>womb</a:t>
            </a:r>
          </a:p>
          <a:p>
            <a:pPr lvl="1"/>
            <a:r>
              <a:rPr lang="en-US" dirty="0"/>
              <a:t>It can be used on demand</a:t>
            </a:r>
          </a:p>
          <a:p>
            <a:pPr lvl="1"/>
            <a:r>
              <a:rPr lang="en-US" dirty="0"/>
              <a:t>They are easily carried with you</a:t>
            </a:r>
          </a:p>
          <a:p>
            <a:pPr lvl="1"/>
            <a:r>
              <a:rPr lang="de-DE" dirty="0" smtClean="0"/>
              <a:t>Hormone </a:t>
            </a:r>
            <a:r>
              <a:rPr lang="de-DE" dirty="0" err="1"/>
              <a:t>free</a:t>
            </a:r>
            <a:endParaRPr lang="en-US" dirty="0"/>
          </a:p>
          <a:p>
            <a:pPr lvl="1"/>
            <a:r>
              <a:rPr lang="en-US" dirty="0"/>
              <a:t>Requires initial fitting by healthcare provider</a:t>
            </a:r>
          </a:p>
          <a:p>
            <a:pPr lvl="1"/>
            <a:r>
              <a:rPr lang="en-US" dirty="0" smtClean="0"/>
              <a:t>Does </a:t>
            </a:r>
            <a:r>
              <a:rPr lang="en-US" dirty="0"/>
              <a:t>not protect against HIV infection (AIDS) and other sexually transmitted infections (STIs</a:t>
            </a:r>
            <a:r>
              <a:rPr lang="en-US" dirty="0" smtClean="0"/>
              <a:t>)</a:t>
            </a:r>
          </a:p>
          <a:p>
            <a:pPr lvl="1"/>
            <a:r>
              <a:rPr lang="en-US" b="1" dirty="0" smtClean="0"/>
              <a:t>Failure </a:t>
            </a:r>
            <a:r>
              <a:rPr lang="en-US" b="1" dirty="0"/>
              <a:t>rate: </a:t>
            </a:r>
            <a:r>
              <a:rPr lang="en-US" b="1" dirty="0" smtClean="0"/>
              <a:t>9-16%</a:t>
            </a:r>
            <a:endParaRPr lang="en-US" b="1" dirty="0"/>
          </a:p>
        </p:txBody>
      </p:sp>
      <p:sp>
        <p:nvSpPr>
          <p:cNvPr id="6" name="Foliennummernplatzhalter 5"/>
          <p:cNvSpPr>
            <a:spLocks noGrp="1"/>
          </p:cNvSpPr>
          <p:nvPr>
            <p:ph type="sldNum" sz="quarter" idx="4"/>
          </p:nvPr>
        </p:nvSpPr>
        <p:spPr/>
        <p:txBody>
          <a:bodyPr/>
          <a:lstStyle/>
          <a:p>
            <a:fld id="{6FF9F0C5-380F-41C2-899A-BAC0F0927E16}" type="slidenum">
              <a:rPr lang="en-US" smtClean="0"/>
              <a:pPr/>
              <a:t>40</a:t>
            </a:fld>
            <a:endParaRPr lang="en-US" dirty="0"/>
          </a:p>
        </p:txBody>
      </p:sp>
      <p:pic>
        <p:nvPicPr>
          <p:cNvPr id="24" name="Grafik 2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88530" y="671448"/>
            <a:ext cx="2785081" cy="2785081"/>
          </a:xfrm>
          <a:prstGeom prst="rect">
            <a:avLst/>
          </a:prstGeom>
        </p:spPr>
      </p:pic>
    </p:spTree>
    <p:extLst>
      <p:ext uri="{BB962C8B-B14F-4D97-AF65-F5344CB8AC3E}">
        <p14:creationId xmlns:p14="http://schemas.microsoft.com/office/powerpoint/2010/main" val="1434012052"/>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Chemical </a:t>
            </a:r>
            <a:r>
              <a:rPr lang="de-DE" dirty="0" err="1" smtClean="0"/>
              <a:t>methods</a:t>
            </a:r>
            <a:endParaRPr lang="de-DE" dirty="0"/>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12"/>
          </p:nvPr>
        </p:nvSpPr>
        <p:spPr/>
        <p:txBody>
          <a:bodyPr/>
          <a:lstStyle/>
          <a:p>
            <a:fld id="{8F672E1C-174F-40F5-90BA-302C2860ED43}" type="slidenum">
              <a:rPr lang="de-DE" smtClean="0"/>
              <a:pPr/>
              <a:t>41</a:t>
            </a:fld>
            <a:endParaRPr lang="de-DE" dirty="0"/>
          </a:p>
        </p:txBody>
      </p:sp>
    </p:spTree>
    <p:extLst>
      <p:ext uri="{BB962C8B-B14F-4D97-AF65-F5344CB8AC3E}">
        <p14:creationId xmlns:p14="http://schemas.microsoft.com/office/powerpoint/2010/main" val="710688515"/>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Spermicide</a:t>
            </a:r>
            <a:r>
              <a:rPr lang="de-DE" dirty="0" smtClean="0"/>
              <a:t> </a:t>
            </a:r>
            <a:r>
              <a:rPr lang="de-DE" dirty="0" err="1" smtClean="0"/>
              <a:t>method</a:t>
            </a:r>
            <a:endParaRPr lang="de-DE" dirty="0"/>
          </a:p>
        </p:txBody>
      </p:sp>
      <p:sp>
        <p:nvSpPr>
          <p:cNvPr id="8" name="Inhaltsplatzhalter 7"/>
          <p:cNvSpPr>
            <a:spLocks noGrp="1"/>
          </p:cNvSpPr>
          <p:nvPr>
            <p:ph idx="1"/>
          </p:nvPr>
        </p:nvSpPr>
        <p:spPr/>
        <p:txBody>
          <a:bodyPr>
            <a:normAutofit/>
          </a:bodyPr>
          <a:lstStyle/>
          <a:p>
            <a:r>
              <a:rPr lang="en-US" b="1" dirty="0">
                <a:solidFill>
                  <a:srgbClr val="ED1849"/>
                </a:solidFill>
              </a:rPr>
              <a:t>EVERY TIME</a:t>
            </a:r>
          </a:p>
          <a:p>
            <a:pPr lvl="1"/>
            <a:r>
              <a:rPr lang="en-US" dirty="0"/>
              <a:t>Spermicides affect the way a sperm travels in </a:t>
            </a:r>
            <a:r>
              <a:rPr lang="en-US" dirty="0" smtClean="0"/>
              <a:t/>
            </a:r>
            <a:br>
              <a:rPr lang="en-US" dirty="0" smtClean="0"/>
            </a:br>
            <a:r>
              <a:rPr lang="en-US" dirty="0" smtClean="0"/>
              <a:t>the </a:t>
            </a:r>
            <a:r>
              <a:rPr lang="en-US" dirty="0"/>
              <a:t>womb making it hard for them to move freely </a:t>
            </a:r>
            <a:r>
              <a:rPr lang="en-US" dirty="0" smtClean="0"/>
              <a:t/>
            </a:r>
            <a:br>
              <a:rPr lang="en-US" dirty="0" smtClean="0"/>
            </a:br>
            <a:r>
              <a:rPr lang="en-US" dirty="0" smtClean="0"/>
              <a:t>and </a:t>
            </a:r>
            <a:r>
              <a:rPr lang="en-US" dirty="0"/>
              <a:t>fertilize an </a:t>
            </a:r>
            <a:r>
              <a:rPr lang="en-US" dirty="0" smtClean="0"/>
              <a:t>egg</a:t>
            </a:r>
          </a:p>
          <a:p>
            <a:pPr lvl="1"/>
            <a:r>
              <a:rPr lang="en-US" dirty="0" smtClean="0"/>
              <a:t>It’s easy to use</a:t>
            </a:r>
          </a:p>
          <a:p>
            <a:pPr lvl="1"/>
            <a:r>
              <a:rPr lang="en-US" dirty="0" smtClean="0"/>
              <a:t>It </a:t>
            </a:r>
            <a:r>
              <a:rPr lang="en-US" dirty="0"/>
              <a:t>is hormone free</a:t>
            </a:r>
          </a:p>
          <a:p>
            <a:pPr lvl="1"/>
            <a:r>
              <a:rPr lang="en-US" dirty="0"/>
              <a:t>Should not be used as a contraceptive on its own as it is not effective</a:t>
            </a:r>
          </a:p>
          <a:p>
            <a:pPr lvl="1"/>
            <a:r>
              <a:rPr lang="en-US" dirty="0"/>
              <a:t>Does not protect against HIV infection (AIDS) and other sexually transmitted infections (STIs</a:t>
            </a:r>
            <a:r>
              <a:rPr lang="en-US" dirty="0" smtClean="0"/>
              <a:t>)</a:t>
            </a:r>
          </a:p>
          <a:p>
            <a:pPr lvl="1"/>
            <a:r>
              <a:rPr lang="en-US" b="1" dirty="0" smtClean="0"/>
              <a:t>Failure </a:t>
            </a:r>
            <a:r>
              <a:rPr lang="en-US" b="1" dirty="0"/>
              <a:t>rate: </a:t>
            </a:r>
            <a:r>
              <a:rPr lang="en-US" b="1" dirty="0" smtClean="0"/>
              <a:t>18-28%</a:t>
            </a:r>
            <a:endParaRPr lang="en-US" b="1" dirty="0"/>
          </a:p>
        </p:txBody>
      </p:sp>
      <p:sp>
        <p:nvSpPr>
          <p:cNvPr id="9" name="Textplatzhalter 8"/>
          <p:cNvSpPr>
            <a:spLocks noGrp="1"/>
          </p:cNvSpPr>
          <p:nvPr>
            <p:ph type="body" sz="quarter" idx="13"/>
          </p:nvPr>
        </p:nvSpPr>
        <p:spPr/>
        <p:txBody>
          <a:bodyPr/>
          <a:lstStyle/>
          <a:p>
            <a:endParaRPr lang="de-DE"/>
          </a:p>
        </p:txBody>
      </p:sp>
      <p:sp>
        <p:nvSpPr>
          <p:cNvPr id="6" name="Foliennummernplatzhalter 5"/>
          <p:cNvSpPr>
            <a:spLocks noGrp="1"/>
          </p:cNvSpPr>
          <p:nvPr>
            <p:ph type="sldNum" sz="quarter" idx="4"/>
          </p:nvPr>
        </p:nvSpPr>
        <p:spPr/>
        <p:txBody>
          <a:bodyPr/>
          <a:lstStyle/>
          <a:p>
            <a:fld id="{6FF9F0C5-380F-41C2-899A-BAC0F0927E16}" type="slidenum">
              <a:rPr lang="en-US" smtClean="0"/>
              <a:t>42</a:t>
            </a:fld>
            <a:endParaRPr lang="en-US" dirty="0"/>
          </a:p>
        </p:txBody>
      </p:sp>
      <p:pic>
        <p:nvPicPr>
          <p:cNvPr id="17" name="Grafik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8479" y="973899"/>
            <a:ext cx="2436074" cy="2436074"/>
          </a:xfrm>
          <a:prstGeom prst="rect">
            <a:avLst/>
          </a:prstGeom>
        </p:spPr>
      </p:pic>
    </p:spTree>
    <p:extLst>
      <p:ext uri="{BB962C8B-B14F-4D97-AF65-F5344CB8AC3E}">
        <p14:creationId xmlns:p14="http://schemas.microsoft.com/office/powerpoint/2010/main" val="3898821470"/>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Hormonal </a:t>
            </a:r>
            <a:r>
              <a:rPr lang="de-DE" dirty="0" err="1" smtClean="0"/>
              <a:t>Contraception</a:t>
            </a:r>
            <a:endParaRPr lang="de-DE" dirty="0"/>
          </a:p>
        </p:txBody>
      </p:sp>
      <p:sp>
        <p:nvSpPr>
          <p:cNvPr id="7" name="Untertitel 6"/>
          <p:cNvSpPr>
            <a:spLocks noGrp="1"/>
          </p:cNvSpPr>
          <p:nvPr>
            <p:ph type="subTitle" idx="1"/>
          </p:nvPr>
        </p:nvSpPr>
        <p:spPr/>
        <p:txBody>
          <a:bodyPr/>
          <a:lstStyle/>
          <a:p>
            <a:endParaRPr lang="de-DE"/>
          </a:p>
        </p:txBody>
      </p:sp>
      <p:sp>
        <p:nvSpPr>
          <p:cNvPr id="5" name="Foliennummernplatzhalter 4"/>
          <p:cNvSpPr>
            <a:spLocks noGrp="1"/>
          </p:cNvSpPr>
          <p:nvPr>
            <p:ph type="sldNum" sz="quarter" idx="12"/>
          </p:nvPr>
        </p:nvSpPr>
        <p:spPr/>
        <p:txBody>
          <a:bodyPr/>
          <a:lstStyle/>
          <a:p>
            <a:fld id="{8F672E1C-174F-40F5-90BA-302C2860ED43}" type="slidenum">
              <a:rPr lang="de-DE" smtClean="0"/>
              <a:pPr/>
              <a:t>43</a:t>
            </a:fld>
            <a:endParaRPr lang="de-DE" dirty="0"/>
          </a:p>
        </p:txBody>
      </p:sp>
    </p:spTree>
    <p:extLst>
      <p:ext uri="{BB962C8B-B14F-4D97-AF65-F5344CB8AC3E}">
        <p14:creationId xmlns:p14="http://schemas.microsoft.com/office/powerpoint/2010/main" val="3689026545"/>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descr="8 hormonal controls"/>
          <p:cNvPicPr>
            <a:picLocks noChangeAspect="1" noChangeArrowheads="1"/>
          </p:cNvPicPr>
          <p:nvPr/>
        </p:nvPicPr>
        <p:blipFill rotWithShape="1">
          <a:blip r:embed="rId3">
            <a:extLst>
              <a:ext uri="{28A0092B-C50C-407E-A947-70E740481C1C}">
                <a14:useLocalDpi xmlns:a14="http://schemas.microsoft.com/office/drawing/2010/main" val="0"/>
              </a:ext>
            </a:extLst>
          </a:blip>
          <a:srcRect l="17863" t="8729" r="23181" b="8487"/>
          <a:stretch/>
        </p:blipFill>
        <p:spPr bwMode="auto">
          <a:xfrm>
            <a:off x="367665" y="1110516"/>
            <a:ext cx="3819525" cy="402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smtClean="0"/>
              <a:t>Hormonal </a:t>
            </a:r>
            <a:r>
              <a:rPr lang="de-DE" dirty="0" err="1" smtClean="0"/>
              <a:t>contraception</a:t>
            </a:r>
            <a:r>
              <a:rPr lang="de-DE" dirty="0" smtClean="0"/>
              <a:t>: </a:t>
            </a:r>
            <a:r>
              <a:rPr lang="de-DE" dirty="0" err="1" smtClean="0"/>
              <a:t>Principle</a:t>
            </a:r>
            <a:r>
              <a:rPr lang="de-DE" dirty="0" smtClean="0"/>
              <a:t> </a:t>
            </a:r>
            <a:r>
              <a:rPr lang="de-DE" dirty="0" err="1" smtClean="0"/>
              <a:t>of</a:t>
            </a:r>
            <a:r>
              <a:rPr lang="de-DE" dirty="0" smtClean="0"/>
              <a:t> </a:t>
            </a:r>
            <a:br>
              <a:rPr lang="de-DE" dirty="0" smtClean="0"/>
            </a:br>
            <a:r>
              <a:rPr lang="de-DE" dirty="0" err="1" smtClean="0"/>
              <a:t>combined</a:t>
            </a:r>
            <a:r>
              <a:rPr lang="de-DE" dirty="0" smtClean="0"/>
              <a:t> </a:t>
            </a:r>
            <a:r>
              <a:rPr lang="de-DE" dirty="0" err="1" smtClean="0"/>
              <a:t>methods</a:t>
            </a:r>
            <a:r>
              <a:rPr lang="de-DE" dirty="0" smtClean="0"/>
              <a:t> (</a:t>
            </a:r>
            <a:r>
              <a:rPr lang="de-DE" dirty="0" err="1" smtClean="0"/>
              <a:t>estrogen</a:t>
            </a:r>
            <a:r>
              <a:rPr lang="de-DE" dirty="0" smtClean="0"/>
              <a:t> + </a:t>
            </a:r>
            <a:r>
              <a:rPr lang="de-DE" dirty="0" err="1" smtClean="0"/>
              <a:t>progestogen</a:t>
            </a:r>
            <a:r>
              <a:rPr lang="de-DE" dirty="0" smtClean="0"/>
              <a:t>)</a:t>
            </a:r>
            <a:endParaRPr lang="de-DE" dirty="0"/>
          </a:p>
        </p:txBody>
      </p:sp>
      <p:sp>
        <p:nvSpPr>
          <p:cNvPr id="4" name="Inhaltsplatzhalter 3"/>
          <p:cNvSpPr>
            <a:spLocks noGrp="1"/>
          </p:cNvSpPr>
          <p:nvPr>
            <p:ph idx="1"/>
          </p:nvPr>
        </p:nvSpPr>
        <p:spPr>
          <a:xfrm>
            <a:off x="4094164" y="1745039"/>
            <a:ext cx="3462734" cy="2695992"/>
          </a:xfrm>
        </p:spPr>
        <p:txBody>
          <a:bodyPr/>
          <a:lstStyle/>
          <a:p>
            <a:r>
              <a:rPr lang="de-DE" dirty="0" smtClean="0"/>
              <a:t>CHCs </a:t>
            </a:r>
            <a:r>
              <a:rPr lang="de-DE" dirty="0" err="1"/>
              <a:t>maintain</a:t>
            </a:r>
            <a:r>
              <a:rPr lang="de-DE" dirty="0"/>
              <a:t> negative </a:t>
            </a:r>
            <a:r>
              <a:rPr lang="de-DE" dirty="0" err="1"/>
              <a:t>feedback</a:t>
            </a:r>
            <a:r>
              <a:rPr lang="de-DE" dirty="0"/>
              <a:t> </a:t>
            </a:r>
            <a:r>
              <a:rPr lang="de-DE" dirty="0" err="1"/>
              <a:t>through</a:t>
            </a:r>
            <a:r>
              <a:rPr lang="de-DE" dirty="0"/>
              <a:t> </a:t>
            </a:r>
            <a:r>
              <a:rPr lang="de-DE" dirty="0" err="1"/>
              <a:t>the</a:t>
            </a:r>
            <a:r>
              <a:rPr lang="de-DE" dirty="0"/>
              <a:t> </a:t>
            </a:r>
            <a:r>
              <a:rPr lang="de-DE" dirty="0" err="1"/>
              <a:t>cycle</a:t>
            </a:r>
            <a:endParaRPr lang="de-DE" dirty="0"/>
          </a:p>
          <a:p>
            <a:r>
              <a:rPr lang="de-DE" dirty="0" err="1" smtClean="0"/>
              <a:t>Mimics</a:t>
            </a:r>
            <a:r>
              <a:rPr lang="de-DE" dirty="0" smtClean="0"/>
              <a:t> </a:t>
            </a:r>
            <a:r>
              <a:rPr lang="de-DE" dirty="0"/>
              <a:t>hormonal </a:t>
            </a:r>
            <a:r>
              <a:rPr lang="de-DE" dirty="0" err="1"/>
              <a:t>state</a:t>
            </a:r>
            <a:r>
              <a:rPr lang="de-DE" dirty="0"/>
              <a:t> </a:t>
            </a:r>
            <a:r>
              <a:rPr lang="de-DE" dirty="0" err="1"/>
              <a:t>of</a:t>
            </a:r>
            <a:r>
              <a:rPr lang="de-DE" dirty="0"/>
              <a:t> </a:t>
            </a:r>
            <a:r>
              <a:rPr lang="de-DE" dirty="0" err="1"/>
              <a:t>early</a:t>
            </a:r>
            <a:r>
              <a:rPr lang="de-DE" dirty="0"/>
              <a:t> </a:t>
            </a:r>
            <a:r>
              <a:rPr lang="de-DE" dirty="0" err="1"/>
              <a:t>pregnancy</a:t>
            </a:r>
            <a:r>
              <a:rPr lang="de-DE" dirty="0"/>
              <a:t>: </a:t>
            </a:r>
            <a:r>
              <a:rPr lang="de-DE" dirty="0" err="1"/>
              <a:t>prevents</a:t>
            </a:r>
            <a:r>
              <a:rPr lang="de-DE" dirty="0"/>
              <a:t> </a:t>
            </a:r>
            <a:r>
              <a:rPr lang="de-DE" dirty="0" err="1"/>
              <a:t>further</a:t>
            </a:r>
            <a:r>
              <a:rPr lang="de-DE" dirty="0"/>
              <a:t> </a:t>
            </a:r>
            <a:r>
              <a:rPr lang="de-DE" dirty="0" err="1"/>
              <a:t>ovulation</a:t>
            </a:r>
            <a:endParaRPr lang="de-DE" dirty="0"/>
          </a:p>
          <a:p>
            <a:r>
              <a:rPr lang="de-DE" dirty="0" err="1" smtClean="0"/>
              <a:t>Continuous</a:t>
            </a:r>
            <a:r>
              <a:rPr lang="de-DE" dirty="0" smtClean="0"/>
              <a:t> </a:t>
            </a:r>
            <a:r>
              <a:rPr lang="de-DE" dirty="0" err="1"/>
              <a:t>progestogen</a:t>
            </a:r>
            <a:r>
              <a:rPr lang="de-DE" dirty="0"/>
              <a:t> </a:t>
            </a:r>
            <a:r>
              <a:rPr lang="de-DE" dirty="0" err="1"/>
              <a:t>prevents</a:t>
            </a:r>
            <a:r>
              <a:rPr lang="de-DE" dirty="0"/>
              <a:t> </a:t>
            </a:r>
            <a:r>
              <a:rPr lang="de-DE" dirty="0" err="1"/>
              <a:t>mid-cycle</a:t>
            </a:r>
            <a:r>
              <a:rPr lang="de-DE" dirty="0"/>
              <a:t> LH </a:t>
            </a:r>
            <a:r>
              <a:rPr lang="de-DE" dirty="0" err="1" smtClean="0"/>
              <a:t>surge</a:t>
            </a:r>
            <a:endParaRPr lang="de-DE" dirty="0"/>
          </a:p>
        </p:txBody>
      </p:sp>
      <p:sp>
        <p:nvSpPr>
          <p:cNvPr id="3" name="Foliennummernplatzhalter 2"/>
          <p:cNvSpPr>
            <a:spLocks noGrp="1"/>
          </p:cNvSpPr>
          <p:nvPr>
            <p:ph type="sldNum" sz="quarter" idx="4"/>
          </p:nvPr>
        </p:nvSpPr>
        <p:spPr/>
        <p:txBody>
          <a:bodyPr/>
          <a:lstStyle/>
          <a:p>
            <a:fld id="{6FF9F0C5-380F-41C2-899A-BAC0F0927E16}" type="slidenum">
              <a:rPr lang="en-US" smtClean="0"/>
              <a:t>44</a:t>
            </a:fld>
            <a:endParaRPr lang="en-US" dirty="0"/>
          </a:p>
        </p:txBody>
      </p:sp>
      <p:sp>
        <p:nvSpPr>
          <p:cNvPr id="6" name="Abgerundetes Rechteck 5"/>
          <p:cNvSpPr/>
          <p:nvPr/>
        </p:nvSpPr>
        <p:spPr>
          <a:xfrm>
            <a:off x="2875120" y="3851910"/>
            <a:ext cx="788196" cy="28575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591343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750"/>
                                        <p:tgtEl>
                                          <p:spTgt spid="4">
                                            <p:txEl>
                                              <p:pRg st="2" end="2"/>
                                            </p:txEl>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Gerade Verbindung 56"/>
          <p:cNvCxnSpPr/>
          <p:nvPr/>
        </p:nvCxnSpPr>
        <p:spPr>
          <a:xfrm flipV="1">
            <a:off x="2891003" y="1541445"/>
            <a:ext cx="0" cy="479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V="1">
            <a:off x="2891003" y="2778098"/>
            <a:ext cx="0" cy="479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27" descr="p22.png"/>
          <p:cNvPicPr>
            <a:picLocks noChangeAspect="1"/>
          </p:cNvPicPr>
          <p:nvPr/>
        </p:nvPicPr>
        <p:blipFill rotWithShape="1">
          <a:blip r:embed="rId3">
            <a:extLst>
              <a:ext uri="{28A0092B-C50C-407E-A947-70E740481C1C}">
                <a14:useLocalDpi xmlns:a14="http://schemas.microsoft.com/office/drawing/2010/main" val="0"/>
              </a:ext>
            </a:extLst>
          </a:blip>
          <a:srcRect l="21922" t="14054" b="18644"/>
          <a:stretch/>
        </p:blipFill>
        <p:spPr bwMode="auto">
          <a:xfrm>
            <a:off x="0" y="1631950"/>
            <a:ext cx="3588968" cy="28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Text Box 15"/>
          <p:cNvSpPr txBox="1">
            <a:spLocks noChangeArrowheads="1"/>
          </p:cNvSpPr>
          <p:nvPr/>
        </p:nvSpPr>
        <p:spPr bwMode="auto">
          <a:xfrm>
            <a:off x="2891003" y="1707463"/>
            <a:ext cx="3421063" cy="338554"/>
          </a:xfrm>
          <a:prstGeom prst="rect">
            <a:avLst/>
          </a:prstGeom>
          <a:noFill/>
          <a:ln w="9525">
            <a:noFill/>
            <a:miter lim="800000"/>
            <a:headEnd/>
            <a:tailEnd/>
          </a:ln>
        </p:spPr>
        <p:txBody>
          <a:bodyPr>
            <a:spAutoFit/>
          </a:bodyPr>
          <a:lstStyle/>
          <a:p>
            <a:pPr algn="l">
              <a:spcBef>
                <a:spcPct val="50000"/>
              </a:spcBef>
              <a:defRPr/>
            </a:pPr>
            <a:r>
              <a:rPr lang="en-GB" sz="1600" b="1" dirty="0">
                <a:solidFill>
                  <a:schemeClr val="accent1"/>
                </a:solidFill>
                <a:ea typeface="ＭＳ Ｐゴシック" charset="-128"/>
                <a:cs typeface="ＭＳ Ｐゴシック" charset="-128"/>
              </a:rPr>
              <a:t>Inhibit transport of ovum</a:t>
            </a:r>
          </a:p>
        </p:txBody>
      </p:sp>
      <p:sp>
        <p:nvSpPr>
          <p:cNvPr id="30" name="TextBox 29"/>
          <p:cNvSpPr txBox="1"/>
          <p:nvPr/>
        </p:nvSpPr>
        <p:spPr bwMode="auto">
          <a:xfrm>
            <a:off x="2891003" y="1481128"/>
            <a:ext cx="2231701" cy="338554"/>
          </a:xfrm>
          <a:prstGeom prst="rect">
            <a:avLst/>
          </a:prstGeom>
          <a:noFill/>
        </p:spPr>
        <p:txBody>
          <a:bodyPr wrap="none">
            <a:spAutoFit/>
          </a:bodyPr>
          <a:lstStyle/>
          <a:p>
            <a:pPr algn="l">
              <a:defRPr/>
            </a:pPr>
            <a:r>
              <a:rPr lang="en-US" sz="1600" dirty="0">
                <a:solidFill>
                  <a:srgbClr val="FAE4EE">
                    <a:lumMod val="10000"/>
                  </a:srgbClr>
                </a:solidFill>
                <a:ea typeface="ＭＳ Ｐゴシック" charset="-128"/>
                <a:cs typeface="ＭＳ Ｐゴシック" charset="-128"/>
              </a:rPr>
              <a:t>Inhibiting fallopian </a:t>
            </a:r>
            <a:r>
              <a:rPr lang="en-US" sz="1600" dirty="0" err="1">
                <a:solidFill>
                  <a:srgbClr val="FAE4EE">
                    <a:lumMod val="10000"/>
                  </a:srgbClr>
                </a:solidFill>
                <a:ea typeface="ＭＳ Ｐゴシック" charset="-128"/>
                <a:cs typeface="ＭＳ Ｐゴシック" charset="-128"/>
              </a:rPr>
              <a:t>cilla</a:t>
            </a:r>
            <a:endParaRPr lang="en-US" sz="1600" dirty="0">
              <a:solidFill>
                <a:srgbClr val="FAE4EE">
                  <a:lumMod val="10000"/>
                </a:srgbClr>
              </a:solidFill>
              <a:ea typeface="ＭＳ Ｐゴシック" charset="-128"/>
              <a:cs typeface="ＭＳ Ｐゴシック" charset="-128"/>
            </a:endParaRPr>
          </a:p>
        </p:txBody>
      </p:sp>
      <p:sp>
        <p:nvSpPr>
          <p:cNvPr id="2" name="Titel 1"/>
          <p:cNvSpPr>
            <a:spLocks noGrp="1"/>
          </p:cNvSpPr>
          <p:nvPr>
            <p:ph type="title"/>
          </p:nvPr>
        </p:nvSpPr>
        <p:spPr/>
        <p:txBody>
          <a:bodyPr>
            <a:normAutofit/>
          </a:bodyPr>
          <a:lstStyle/>
          <a:p>
            <a:r>
              <a:rPr lang="de-DE" dirty="0"/>
              <a:t>Hormonal </a:t>
            </a:r>
            <a:r>
              <a:rPr lang="de-DE" dirty="0" err="1"/>
              <a:t>contraception</a:t>
            </a:r>
            <a:r>
              <a:rPr lang="de-DE" dirty="0"/>
              <a:t>: </a:t>
            </a:r>
            <a:r>
              <a:rPr lang="de-DE" dirty="0" err="1" smtClean="0"/>
              <a:t>Mechanism</a:t>
            </a:r>
            <a:r>
              <a:rPr lang="de-DE" dirty="0" smtClean="0"/>
              <a:t> </a:t>
            </a:r>
            <a:r>
              <a:rPr lang="de-DE" dirty="0" err="1" smtClean="0"/>
              <a:t>of</a:t>
            </a:r>
            <a:r>
              <a:rPr lang="de-DE" dirty="0" smtClean="0"/>
              <a:t> </a:t>
            </a:r>
            <a:r>
              <a:rPr lang="de-DE" dirty="0" err="1" smtClean="0"/>
              <a:t>action</a:t>
            </a:r>
            <a:r>
              <a:rPr lang="de-DE" dirty="0"/>
              <a:t> </a:t>
            </a:r>
            <a:r>
              <a:rPr lang="de-DE" dirty="0" err="1"/>
              <a:t>of</a:t>
            </a:r>
            <a:r>
              <a:rPr lang="de-DE" dirty="0"/>
              <a:t> </a:t>
            </a:r>
            <a:r>
              <a:rPr lang="de-DE" dirty="0" err="1"/>
              <a:t>combined</a:t>
            </a:r>
            <a:r>
              <a:rPr lang="de-DE" dirty="0"/>
              <a:t> </a:t>
            </a:r>
            <a:r>
              <a:rPr lang="de-DE" dirty="0" err="1"/>
              <a:t>methods</a:t>
            </a:r>
            <a:r>
              <a:rPr lang="de-DE" dirty="0"/>
              <a:t> (</a:t>
            </a:r>
            <a:r>
              <a:rPr lang="de-DE" dirty="0" err="1"/>
              <a:t>estrogen</a:t>
            </a:r>
            <a:r>
              <a:rPr lang="de-DE" dirty="0"/>
              <a:t> + </a:t>
            </a:r>
            <a:r>
              <a:rPr lang="de-DE" dirty="0" err="1" smtClean="0"/>
              <a:t>progestogen</a:t>
            </a:r>
            <a:r>
              <a:rPr lang="de-DE" dirty="0" smtClean="0"/>
              <a:t>)</a:t>
            </a:r>
            <a:endParaRPr lang="de-DE" dirty="0"/>
          </a:p>
        </p:txBody>
      </p:sp>
      <p:sp>
        <p:nvSpPr>
          <p:cNvPr id="7" name="Inhaltsplatzhalter 6"/>
          <p:cNvSpPr>
            <a:spLocks noGrp="1"/>
          </p:cNvSpPr>
          <p:nvPr>
            <p:ph idx="1"/>
          </p:nvPr>
        </p:nvSpPr>
        <p:spPr/>
        <p:txBody>
          <a:bodyPr/>
          <a:lstStyle/>
          <a:p>
            <a:pPr marL="0" indent="0">
              <a:buNone/>
            </a:pPr>
            <a:r>
              <a:rPr lang="de-DE" b="1" dirty="0" err="1"/>
              <a:t>Mechanisms</a:t>
            </a:r>
            <a:endParaRPr lang="de-DE" b="1" dirty="0"/>
          </a:p>
        </p:txBody>
      </p:sp>
      <p:sp>
        <p:nvSpPr>
          <p:cNvPr id="4" name="Textplatzhalter 3"/>
          <p:cNvSpPr>
            <a:spLocks noGrp="1"/>
          </p:cNvSpPr>
          <p:nvPr>
            <p:ph type="body" sz="quarter" idx="13"/>
          </p:nvPr>
        </p:nvSpPr>
        <p:spPr/>
        <p:txBody>
          <a:bodyPr/>
          <a:lstStyle/>
          <a:p>
            <a:endParaRPr lang="de-DE"/>
          </a:p>
        </p:txBody>
      </p:sp>
      <p:sp>
        <p:nvSpPr>
          <p:cNvPr id="3" name="Foliennummernplatzhalter 2"/>
          <p:cNvSpPr>
            <a:spLocks noGrp="1"/>
          </p:cNvSpPr>
          <p:nvPr>
            <p:ph type="sldNum" sz="quarter" idx="4"/>
          </p:nvPr>
        </p:nvSpPr>
        <p:spPr/>
        <p:txBody>
          <a:bodyPr/>
          <a:lstStyle/>
          <a:p>
            <a:fld id="{6FF9F0C5-380F-41C2-899A-BAC0F0927E16}" type="slidenum">
              <a:rPr lang="en-US" smtClean="0"/>
              <a:t>45</a:t>
            </a:fld>
            <a:endParaRPr lang="en-US" dirty="0"/>
          </a:p>
        </p:txBody>
      </p:sp>
      <p:sp>
        <p:nvSpPr>
          <p:cNvPr id="48" name="Text Box 15"/>
          <p:cNvSpPr txBox="1">
            <a:spLocks noChangeArrowheads="1"/>
          </p:cNvSpPr>
          <p:nvPr/>
        </p:nvSpPr>
        <p:spPr bwMode="auto">
          <a:xfrm>
            <a:off x="2891003" y="2961318"/>
            <a:ext cx="5274051" cy="338554"/>
          </a:xfrm>
          <a:prstGeom prst="rect">
            <a:avLst/>
          </a:prstGeom>
          <a:noFill/>
          <a:ln w="9525">
            <a:noFill/>
            <a:miter lim="800000"/>
            <a:headEnd/>
            <a:tailEnd/>
          </a:ln>
        </p:spPr>
        <p:txBody>
          <a:bodyPr wrap="square">
            <a:spAutoFit/>
          </a:bodyPr>
          <a:lstStyle/>
          <a:p>
            <a:pPr>
              <a:spcBef>
                <a:spcPct val="50000"/>
              </a:spcBef>
              <a:defRPr/>
            </a:pPr>
            <a:r>
              <a:rPr lang="en-GB" sz="1600" b="1" dirty="0">
                <a:solidFill>
                  <a:schemeClr val="accent1"/>
                </a:solidFill>
                <a:ea typeface="ＭＳ Ｐゴシック" charset="-128"/>
                <a:cs typeface="ＭＳ Ｐゴシック" charset="-128"/>
              </a:rPr>
              <a:t>No ovum – no </a:t>
            </a:r>
            <a:r>
              <a:rPr lang="en-GB" sz="1600" b="1" dirty="0" smtClean="0">
                <a:solidFill>
                  <a:schemeClr val="accent1"/>
                </a:solidFill>
                <a:ea typeface="ＭＳ Ｐゴシック" charset="-128"/>
                <a:cs typeface="ＭＳ Ｐゴシック" charset="-128"/>
              </a:rPr>
              <a:t>conception</a:t>
            </a:r>
            <a:r>
              <a:rPr lang="en-GB" sz="1200" b="1" dirty="0" smtClean="0">
                <a:solidFill>
                  <a:schemeClr val="accent1"/>
                </a:solidFill>
                <a:ea typeface="ＭＳ Ｐゴシック" charset="-128"/>
                <a:cs typeface="ＭＳ Ｐゴシック" charset="-128"/>
              </a:rPr>
              <a:t>: COC, Vaginal ring, Patch, Implant </a:t>
            </a:r>
            <a:endParaRPr lang="en-GB" sz="1200" b="1" dirty="0">
              <a:solidFill>
                <a:schemeClr val="accent1"/>
              </a:solidFill>
              <a:ea typeface="ＭＳ Ｐゴシック" charset="-128"/>
              <a:cs typeface="ＭＳ Ｐゴシック" charset="-128"/>
            </a:endParaRPr>
          </a:p>
        </p:txBody>
      </p:sp>
      <p:sp>
        <p:nvSpPr>
          <p:cNvPr id="49" name="TextBox 29"/>
          <p:cNvSpPr txBox="1"/>
          <p:nvPr/>
        </p:nvSpPr>
        <p:spPr bwMode="auto">
          <a:xfrm>
            <a:off x="2891003" y="2734983"/>
            <a:ext cx="1880643" cy="338554"/>
          </a:xfrm>
          <a:prstGeom prst="rect">
            <a:avLst/>
          </a:prstGeom>
          <a:noFill/>
        </p:spPr>
        <p:txBody>
          <a:bodyPr wrap="none">
            <a:spAutoFit/>
          </a:bodyPr>
          <a:lstStyle/>
          <a:p>
            <a:pPr>
              <a:defRPr/>
            </a:pPr>
            <a:r>
              <a:rPr lang="en-US" sz="1600" dirty="0">
                <a:solidFill>
                  <a:srgbClr val="FAE4EE">
                    <a:lumMod val="10000"/>
                  </a:srgbClr>
                </a:solidFill>
                <a:ea typeface="ＭＳ Ｐゴシック" charset="-128"/>
                <a:cs typeface="ＭＳ Ｐゴシック" charset="-128"/>
              </a:rPr>
              <a:t>Inhibiting ovulation</a:t>
            </a:r>
          </a:p>
        </p:txBody>
      </p:sp>
      <p:grpSp>
        <p:nvGrpSpPr>
          <p:cNvPr id="50" name="Gruppieren 49"/>
          <p:cNvGrpSpPr/>
          <p:nvPr/>
        </p:nvGrpSpPr>
        <p:grpSpPr>
          <a:xfrm>
            <a:off x="1042749" y="3977557"/>
            <a:ext cx="1193007" cy="479497"/>
            <a:chOff x="1027509" y="3977557"/>
            <a:chExt cx="1193007" cy="479497"/>
          </a:xfrm>
        </p:grpSpPr>
        <p:cxnSp>
          <p:nvCxnSpPr>
            <p:cNvPr id="64" name="Gerade Verbindung 63"/>
            <p:cNvCxnSpPr/>
            <p:nvPr/>
          </p:nvCxnSpPr>
          <p:spPr>
            <a:xfrm>
              <a:off x="1027509" y="3977557"/>
              <a:ext cx="1188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V="1">
              <a:off x="2220516" y="3977557"/>
              <a:ext cx="0" cy="479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 Box 15"/>
          <p:cNvSpPr txBox="1">
            <a:spLocks noChangeArrowheads="1"/>
          </p:cNvSpPr>
          <p:nvPr/>
        </p:nvSpPr>
        <p:spPr bwMode="auto">
          <a:xfrm>
            <a:off x="2230994" y="4167556"/>
            <a:ext cx="3421063" cy="338554"/>
          </a:xfrm>
          <a:prstGeom prst="rect">
            <a:avLst/>
          </a:prstGeom>
          <a:noFill/>
          <a:ln w="9525">
            <a:noFill/>
            <a:miter lim="800000"/>
            <a:headEnd/>
            <a:tailEnd/>
          </a:ln>
        </p:spPr>
        <p:txBody>
          <a:bodyPr>
            <a:spAutoFit/>
          </a:bodyPr>
          <a:lstStyle/>
          <a:p>
            <a:pPr>
              <a:spcBef>
                <a:spcPct val="50000"/>
              </a:spcBef>
              <a:defRPr/>
            </a:pPr>
            <a:r>
              <a:rPr lang="en-GB" sz="1600" b="1" dirty="0">
                <a:solidFill>
                  <a:schemeClr val="accent1"/>
                </a:solidFill>
                <a:ea typeface="ＭＳ Ｐゴシック" charset="-128"/>
                <a:cs typeface="ＭＳ Ｐゴシック" charset="-128"/>
              </a:rPr>
              <a:t>Prevent entry of sperm</a:t>
            </a:r>
          </a:p>
        </p:txBody>
      </p:sp>
      <p:sp>
        <p:nvSpPr>
          <p:cNvPr id="67" name="TextBox 29"/>
          <p:cNvSpPr txBox="1"/>
          <p:nvPr/>
        </p:nvSpPr>
        <p:spPr bwMode="auto">
          <a:xfrm>
            <a:off x="2230994" y="3941221"/>
            <a:ext cx="3031599" cy="338554"/>
          </a:xfrm>
          <a:prstGeom prst="rect">
            <a:avLst/>
          </a:prstGeom>
          <a:noFill/>
        </p:spPr>
        <p:txBody>
          <a:bodyPr wrap="none">
            <a:spAutoFit/>
          </a:bodyPr>
          <a:lstStyle/>
          <a:p>
            <a:pPr>
              <a:defRPr/>
            </a:pPr>
            <a:r>
              <a:rPr lang="en-US" sz="1600" dirty="0">
                <a:solidFill>
                  <a:srgbClr val="FAE4EE">
                    <a:lumMod val="10000"/>
                  </a:srgbClr>
                </a:solidFill>
                <a:ea typeface="ＭＳ Ｐゴシック" charset="-128"/>
                <a:cs typeface="ＭＳ Ｐゴシック" charset="-128"/>
              </a:rPr>
              <a:t>Thickening cervical mucus plug</a:t>
            </a:r>
          </a:p>
        </p:txBody>
      </p:sp>
      <p:pic>
        <p:nvPicPr>
          <p:cNvPr id="25" name="Picture 27" descr="p22.png"/>
          <p:cNvPicPr>
            <a:picLocks noChangeAspect="1"/>
          </p:cNvPicPr>
          <p:nvPr/>
        </p:nvPicPr>
        <p:blipFill rotWithShape="1">
          <a:blip r:embed="rId3">
            <a:extLst>
              <a:ext uri="{28A0092B-C50C-407E-A947-70E740481C1C}">
                <a14:useLocalDpi xmlns:a14="http://schemas.microsoft.com/office/drawing/2010/main" val="0"/>
              </a:ext>
            </a:extLst>
          </a:blip>
          <a:srcRect l="21923" t="14054" r="57561" b="18644"/>
          <a:stretch/>
        </p:blipFill>
        <p:spPr bwMode="auto">
          <a:xfrm flipH="1">
            <a:off x="938796" y="1632018"/>
            <a:ext cx="943051" cy="286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descr="p22.png"/>
          <p:cNvPicPr>
            <a:picLocks noChangeAspect="1"/>
          </p:cNvPicPr>
          <p:nvPr/>
        </p:nvPicPr>
        <p:blipFill rotWithShape="1">
          <a:blip r:embed="rId3">
            <a:extLst>
              <a:ext uri="{28A0092B-C50C-407E-A947-70E740481C1C}">
                <a14:useLocalDpi xmlns:a14="http://schemas.microsoft.com/office/drawing/2010/main" val="0"/>
              </a:ext>
            </a:extLst>
          </a:blip>
          <a:srcRect l="36515" t="19638" r="42757" b="71562"/>
          <a:stretch/>
        </p:blipFill>
        <p:spPr bwMode="auto">
          <a:xfrm>
            <a:off x="1883798" y="2303144"/>
            <a:ext cx="22479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p22.png"/>
          <p:cNvPicPr>
            <a:picLocks noChangeAspect="1"/>
          </p:cNvPicPr>
          <p:nvPr/>
        </p:nvPicPr>
        <p:blipFill rotWithShape="1">
          <a:blip r:embed="rId3">
            <a:extLst>
              <a:ext uri="{28A0092B-C50C-407E-A947-70E740481C1C}">
                <a14:useLocalDpi xmlns:a14="http://schemas.microsoft.com/office/drawing/2010/main" val="0"/>
              </a:ext>
            </a:extLst>
          </a:blip>
          <a:srcRect l="36515" t="19638" r="42757" b="71562"/>
          <a:stretch/>
        </p:blipFill>
        <p:spPr bwMode="auto">
          <a:xfrm>
            <a:off x="2043931" y="2343150"/>
            <a:ext cx="165869"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12565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wipe(left)">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xEl>
                                              <p:pRg st="0" end="0"/>
                                            </p:txEl>
                                          </p:spTgt>
                                        </p:tgtEl>
                                        <p:attrNameLst>
                                          <p:attrName>style.visibility</p:attrName>
                                        </p:attrNameLst>
                                      </p:cBhvr>
                                      <p:to>
                                        <p:strVal val="visible"/>
                                      </p:to>
                                    </p:set>
                                    <p:animEffect transition="in" filter="wipe(left)">
                                      <p:cBhvr>
                                        <p:cTn id="12" dur="750"/>
                                        <p:tgtEl>
                                          <p:spTgt spid="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295">
                                            <p:txEl>
                                              <p:pRg st="0" end="0"/>
                                            </p:txEl>
                                          </p:spTgt>
                                        </p:tgtEl>
                                        <p:attrNameLst>
                                          <p:attrName>style.visibility</p:attrName>
                                        </p:attrNameLst>
                                      </p:cBhvr>
                                      <p:to>
                                        <p:strVal val="visible"/>
                                      </p:to>
                                    </p:set>
                                    <p:animEffect transition="in" filter="wipe(left)">
                                      <p:cBhvr>
                                        <p:cTn id="17" dur="750"/>
                                        <p:tgtEl>
                                          <p:spTgt spid="97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Short term reversible methods</a:t>
            </a:r>
            <a:endParaRPr lang="pt-BR" dirty="0"/>
          </a:p>
        </p:txBody>
      </p:sp>
      <p:sp>
        <p:nvSpPr>
          <p:cNvPr id="3" name="Espaço Reservado para Conteúdo 2"/>
          <p:cNvSpPr>
            <a:spLocks noGrp="1"/>
          </p:cNvSpPr>
          <p:nvPr>
            <p:ph idx="1"/>
          </p:nvPr>
        </p:nvSpPr>
        <p:spPr/>
        <p:txBody>
          <a:bodyPr>
            <a:normAutofit/>
          </a:bodyPr>
          <a:lstStyle/>
          <a:p>
            <a:r>
              <a:rPr lang="en-GB" dirty="0" smtClean="0"/>
              <a:t>Combined pills</a:t>
            </a:r>
          </a:p>
          <a:p>
            <a:r>
              <a:rPr lang="en-GB" dirty="0" smtClean="0"/>
              <a:t>Progestogen-only pills</a:t>
            </a:r>
          </a:p>
          <a:p>
            <a:r>
              <a:rPr lang="en-GB" dirty="0" err="1" smtClean="0"/>
              <a:t>Injectables</a:t>
            </a:r>
            <a:endParaRPr lang="en-GB" dirty="0" smtClean="0"/>
          </a:p>
          <a:p>
            <a:r>
              <a:rPr lang="en-GB" dirty="0" smtClean="0"/>
              <a:t>Vaginal ring</a:t>
            </a:r>
          </a:p>
          <a:p>
            <a:r>
              <a:rPr lang="en-GB" dirty="0" smtClean="0"/>
              <a:t>Patch</a:t>
            </a:r>
          </a:p>
          <a:p>
            <a:r>
              <a:rPr lang="en-GB" dirty="0" smtClean="0"/>
              <a:t>Emergency pill</a:t>
            </a:r>
            <a:endParaRPr lang="en-GB"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46</a:t>
            </a:fld>
            <a:endParaRPr lang="en-US" dirty="0"/>
          </a:p>
        </p:txBody>
      </p:sp>
      <p:sp>
        <p:nvSpPr>
          <p:cNvPr id="10" name="Rechteck 9"/>
          <p:cNvSpPr/>
          <p:nvPr/>
        </p:nvSpPr>
        <p:spPr>
          <a:xfrm>
            <a:off x="512764" y="1247775"/>
            <a:ext cx="7190997" cy="3225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11175" y="2313315"/>
            <a:ext cx="7192585" cy="523220"/>
          </a:xfrm>
          <a:prstGeom prst="rect">
            <a:avLst/>
          </a:prstGeom>
        </p:spPr>
        <p:txBody>
          <a:bodyPr wrap="square">
            <a:spAutoFit/>
          </a:bodyPr>
          <a:lstStyle/>
          <a:p>
            <a:pPr algn="ctr"/>
            <a:r>
              <a:rPr lang="en-US" sz="2800" dirty="0" smtClean="0">
                <a:solidFill>
                  <a:schemeClr val="accent1"/>
                </a:solidFill>
              </a:rPr>
              <a:t>Depend </a:t>
            </a:r>
            <a:r>
              <a:rPr lang="en-US" sz="2800" dirty="0">
                <a:solidFill>
                  <a:schemeClr val="accent1"/>
                </a:solidFill>
              </a:rPr>
              <a:t>on correct use by the woman</a:t>
            </a:r>
          </a:p>
        </p:txBody>
      </p:sp>
    </p:spTree>
    <p:extLst>
      <p:ext uri="{BB962C8B-B14F-4D97-AF65-F5344CB8AC3E}">
        <p14:creationId xmlns:p14="http://schemas.microsoft.com/office/powerpoint/2010/main" val="407662614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pt-BR" smtClean="0"/>
              <a:t>Combined Oral Contraceptive</a:t>
            </a:r>
            <a:endParaRPr lang="en-US" dirty="0"/>
          </a:p>
        </p:txBody>
      </p:sp>
      <p:sp>
        <p:nvSpPr>
          <p:cNvPr id="3" name="Espaço Reservado para Conteúdo 2"/>
          <p:cNvSpPr>
            <a:spLocks noGrp="1"/>
          </p:cNvSpPr>
          <p:nvPr>
            <p:ph idx="1"/>
          </p:nvPr>
        </p:nvSpPr>
        <p:spPr>
          <a:xfrm>
            <a:off x="508001" y="1247776"/>
            <a:ext cx="5308600" cy="3193256"/>
          </a:xfrm>
        </p:spPr>
        <p:txBody>
          <a:bodyPr/>
          <a:lstStyle/>
          <a:p>
            <a:r>
              <a:rPr lang="en-GB" dirty="0" smtClean="0"/>
              <a:t>According to a survey conducted by Bayer in 2009 </a:t>
            </a:r>
            <a:br>
              <a:rPr lang="en-GB" dirty="0" smtClean="0"/>
            </a:br>
            <a:r>
              <a:rPr lang="en-GB" dirty="0" smtClean="0"/>
              <a:t>on 24,320 women aged 15 to 49 years, approximately </a:t>
            </a:r>
            <a:br>
              <a:rPr lang="en-GB" dirty="0" smtClean="0"/>
            </a:br>
            <a:r>
              <a:rPr lang="en-GB" dirty="0" smtClean="0"/>
              <a:t>66% of European women had already used oral contraceptives.</a:t>
            </a:r>
          </a:p>
          <a:p>
            <a:r>
              <a:rPr lang="en-GB" dirty="0" smtClean="0"/>
              <a:t>Currently, approximately 80 million women avoid pregnancy by using pills.</a:t>
            </a:r>
          </a:p>
          <a:p>
            <a:endParaRPr lang="en-GB" dirty="0" smtClean="0"/>
          </a:p>
          <a:p>
            <a:endParaRPr lang="en-GB" dirty="0" smtClean="0"/>
          </a:p>
          <a:p>
            <a:endParaRPr lang="en-GB" dirty="0"/>
          </a:p>
        </p:txBody>
      </p:sp>
      <p:sp>
        <p:nvSpPr>
          <p:cNvPr id="4" name="Textplatzhalter 3"/>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47</a:t>
            </a:fld>
            <a:endParaRPr lang="en-US" dirty="0"/>
          </a:p>
        </p:txBody>
      </p:sp>
      <p:pic>
        <p:nvPicPr>
          <p:cNvPr id="16" name="Grafik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11897" y="1005875"/>
            <a:ext cx="2596616" cy="2596616"/>
          </a:xfrm>
          <a:prstGeom prst="rect">
            <a:avLst/>
          </a:prstGeom>
        </p:spPr>
      </p:pic>
    </p:spTree>
    <p:extLst>
      <p:ext uri="{BB962C8B-B14F-4D97-AF65-F5344CB8AC3E}">
        <p14:creationId xmlns:p14="http://schemas.microsoft.com/office/powerpoint/2010/main" val="3104888558"/>
      </p:ext>
    </p:extLst>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pt-BR" smtClean="0"/>
              <a:t>Combined Oral Contraceptive</a:t>
            </a:r>
            <a:endParaRPr lang="en-US" dirty="0"/>
          </a:p>
        </p:txBody>
      </p:sp>
      <p:sp>
        <p:nvSpPr>
          <p:cNvPr id="14339" name="Espaço Reservado para Conteúdo 2"/>
          <p:cNvSpPr>
            <a:spLocks noGrp="1"/>
          </p:cNvSpPr>
          <p:nvPr>
            <p:ph idx="1"/>
          </p:nvPr>
        </p:nvSpPr>
        <p:spPr>
          <a:xfrm>
            <a:off x="508001" y="1247776"/>
            <a:ext cx="5308600" cy="3193256"/>
          </a:xfrm>
        </p:spPr>
        <p:txBody>
          <a:bodyPr>
            <a:normAutofit lnSpcReduction="10000"/>
          </a:bodyPr>
          <a:lstStyle/>
          <a:p>
            <a:pPr lvl="0">
              <a:spcAft>
                <a:spcPts val="300"/>
              </a:spcAft>
              <a:buClr>
                <a:srgbClr val="D80A4A"/>
              </a:buClr>
            </a:pPr>
            <a:r>
              <a:rPr lang="en-US" sz="1400" b="1" dirty="0" smtClean="0">
                <a:solidFill>
                  <a:srgbClr val="D80A4A"/>
                </a:solidFill>
              </a:rPr>
              <a:t>EVERY DAY</a:t>
            </a:r>
            <a:endParaRPr lang="en-US" sz="1400" b="1" dirty="0">
              <a:solidFill>
                <a:srgbClr val="D80A4A"/>
              </a:solidFill>
            </a:endParaRPr>
          </a:p>
          <a:p>
            <a:pPr lvl="1"/>
            <a:r>
              <a:rPr lang="en-US" dirty="0" smtClean="0"/>
              <a:t>They comprise 2 female hormones: estrogen and </a:t>
            </a:r>
            <a:r>
              <a:rPr lang="en-US" dirty="0" err="1" smtClean="0"/>
              <a:t>progestogen</a:t>
            </a:r>
            <a:endParaRPr lang="en-US" dirty="0" smtClean="0"/>
          </a:p>
          <a:p>
            <a:pPr lvl="1"/>
            <a:r>
              <a:rPr lang="en-US" dirty="0" smtClean="0"/>
              <a:t>Different pills can provide different benefits</a:t>
            </a:r>
            <a:br>
              <a:rPr lang="en-US" dirty="0" smtClean="0"/>
            </a:br>
            <a:r>
              <a:rPr lang="en-US" dirty="0" smtClean="0"/>
              <a:t>the benefits vary according to the different types available</a:t>
            </a:r>
          </a:p>
          <a:p>
            <a:pPr lvl="1"/>
            <a:r>
              <a:rPr lang="en-US" dirty="0" smtClean="0"/>
              <a:t>They work by preventing ovulation and by thickening the secretion of cervical mucus</a:t>
            </a:r>
          </a:p>
          <a:p>
            <a:pPr lvl="1"/>
            <a:r>
              <a:rPr lang="en-US" dirty="0" smtClean="0"/>
              <a:t>If used correctly, chances of failure are very low (less than 0.3% per year); however, in real use failure reaches 8%</a:t>
            </a:r>
          </a:p>
          <a:p>
            <a:endParaRPr lang="en-US" dirty="0" smtClean="0"/>
          </a:p>
        </p:txBody>
      </p:sp>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48</a:t>
            </a:fld>
            <a:endParaRPr lang="en-US" dirty="0"/>
          </a:p>
        </p:txBody>
      </p:sp>
      <p:pic>
        <p:nvPicPr>
          <p:cNvPr id="7" name="Grafik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11897" y="1005875"/>
            <a:ext cx="2596616" cy="2596616"/>
          </a:xfrm>
          <a:prstGeom prst="rect">
            <a:avLst/>
          </a:prstGeom>
        </p:spPr>
      </p:pic>
    </p:spTree>
    <p:extLst>
      <p:ext uri="{BB962C8B-B14F-4D97-AF65-F5344CB8AC3E}">
        <p14:creationId xmlns:p14="http://schemas.microsoft.com/office/powerpoint/2010/main" val="1584156629"/>
      </p:ext>
    </p:extLst>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pt-BR" dirty="0" smtClean="0"/>
              <a:t>Additional benefits of the pill</a:t>
            </a:r>
            <a:endParaRPr lang="en-US" dirty="0"/>
          </a:p>
        </p:txBody>
      </p:sp>
      <p:sp>
        <p:nvSpPr>
          <p:cNvPr id="9" name="Inhaltsplatzhalter 8"/>
          <p:cNvSpPr>
            <a:spLocks noGrp="1"/>
          </p:cNvSpPr>
          <p:nvPr>
            <p:ph idx="1"/>
          </p:nvPr>
        </p:nvSpPr>
        <p:spPr/>
        <p:txBody>
          <a:bodyPr/>
          <a:lstStyle/>
          <a:p>
            <a:r>
              <a:rPr lang="en-US" dirty="0"/>
              <a:t>Regularizes the menstrual cycle</a:t>
            </a:r>
          </a:p>
          <a:p>
            <a:r>
              <a:rPr lang="en-US" dirty="0"/>
              <a:t>Reduces benign ovarian cysts</a:t>
            </a:r>
          </a:p>
          <a:p>
            <a:r>
              <a:rPr lang="en-US" dirty="0"/>
              <a:t>Reduces the risk of benign breast disease, endometrial cancer and </a:t>
            </a:r>
            <a:r>
              <a:rPr lang="en-US" dirty="0" smtClean="0"/>
              <a:t/>
            </a:r>
            <a:br>
              <a:rPr lang="en-US" dirty="0" smtClean="0"/>
            </a:br>
            <a:r>
              <a:rPr lang="en-US" dirty="0" smtClean="0"/>
              <a:t>ovarian </a:t>
            </a:r>
            <a:r>
              <a:rPr lang="en-US" dirty="0"/>
              <a:t>cancer</a:t>
            </a:r>
          </a:p>
          <a:p>
            <a:r>
              <a:rPr lang="en-US" dirty="0"/>
              <a:t>Reduces the rate of ectopic pregnancies and pelvic inflammatory disease</a:t>
            </a:r>
          </a:p>
          <a:p>
            <a:r>
              <a:rPr lang="en-US" dirty="0"/>
              <a:t>Social and reproductive benefit</a:t>
            </a:r>
          </a:p>
          <a:p>
            <a:r>
              <a:rPr lang="en-US" dirty="0"/>
              <a:t>Reduces anemia caused by heavy menstrual bleeding</a:t>
            </a:r>
          </a:p>
          <a:p>
            <a:r>
              <a:rPr lang="en-US" dirty="0"/>
              <a:t>Benefits for skin and hair – some pills</a:t>
            </a:r>
          </a:p>
          <a:p>
            <a:r>
              <a:rPr lang="en-US" dirty="0"/>
              <a:t>May reduce risk of colon </a:t>
            </a:r>
            <a:r>
              <a:rPr lang="en-US" dirty="0" smtClean="0"/>
              <a:t>cancer</a:t>
            </a:r>
            <a:endParaRPr lang="de-DE" dirty="0"/>
          </a:p>
        </p:txBody>
      </p:sp>
      <p:sp>
        <p:nvSpPr>
          <p:cNvPr id="10" name="Textplatzhalter 9"/>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pPr/>
              <a:t>49</a:t>
            </a:fld>
            <a:endParaRPr lang="en-US" dirty="0"/>
          </a:p>
        </p:txBody>
      </p:sp>
    </p:spTree>
    <p:extLst>
      <p:ext uri="{BB962C8B-B14F-4D97-AF65-F5344CB8AC3E}">
        <p14:creationId xmlns:p14="http://schemas.microsoft.com/office/powerpoint/2010/main" val="1047673911"/>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AU" dirty="0"/>
              <a:t>Do you know…</a:t>
            </a:r>
            <a:endParaRPr lang="en-AU" dirty="0" smtClean="0"/>
          </a:p>
        </p:txBody>
      </p:sp>
      <p:sp>
        <p:nvSpPr>
          <p:cNvPr id="5" name="Inhaltsplatzhalter 4"/>
          <p:cNvSpPr>
            <a:spLocks noGrp="1"/>
          </p:cNvSpPr>
          <p:nvPr>
            <p:ph idx="1"/>
          </p:nvPr>
        </p:nvSpPr>
        <p:spPr/>
        <p:txBody>
          <a:bodyPr>
            <a:normAutofit/>
          </a:bodyPr>
          <a:lstStyle/>
          <a:p>
            <a:r>
              <a:rPr lang="en-AU" altLang="de-DE" b="1" dirty="0">
                <a:solidFill>
                  <a:srgbClr val="ED1849"/>
                </a:solidFill>
              </a:rPr>
              <a:t>UNPLANNED </a:t>
            </a:r>
            <a:r>
              <a:rPr lang="en-AU" altLang="de-DE" b="1" dirty="0" smtClean="0">
                <a:solidFill>
                  <a:srgbClr val="ED1849"/>
                </a:solidFill>
              </a:rPr>
              <a:t>PREGNANCY</a:t>
            </a:r>
            <a:endParaRPr lang="en-AU" altLang="de-DE" b="1" dirty="0">
              <a:solidFill>
                <a:srgbClr val="ED1849"/>
              </a:solidFill>
            </a:endParaRPr>
          </a:p>
          <a:p>
            <a:pPr lvl="1"/>
            <a:r>
              <a:rPr lang="en-AU" altLang="de-DE" dirty="0"/>
              <a:t>a third </a:t>
            </a:r>
            <a:r>
              <a:rPr lang="en-AU" altLang="de-DE" dirty="0" smtClean="0"/>
              <a:t>of 200 </a:t>
            </a:r>
            <a:r>
              <a:rPr lang="en-AU" altLang="de-DE" dirty="0"/>
              <a:t>million pregnancies are unplanned each </a:t>
            </a:r>
            <a:r>
              <a:rPr lang="en-AU" altLang="de-DE" dirty="0" smtClean="0"/>
              <a:t>year</a:t>
            </a:r>
            <a:r>
              <a:rPr lang="en-AU" altLang="de-DE" baseline="30000" dirty="0" smtClean="0"/>
              <a:t>1</a:t>
            </a:r>
            <a:endParaRPr lang="en-AU" altLang="de-DE" baseline="30000" dirty="0"/>
          </a:p>
          <a:p>
            <a:pPr lvl="1"/>
            <a:r>
              <a:rPr lang="en-AU" altLang="de-DE" dirty="0"/>
              <a:t>in USA, 52% of these pregnancies are due to non-use of contraception, 43% to inconsistent or incorrect use, and 5% to method </a:t>
            </a:r>
            <a:r>
              <a:rPr lang="en-AU" altLang="de-DE" dirty="0" smtClean="0"/>
              <a:t>failure</a:t>
            </a:r>
            <a:r>
              <a:rPr lang="en-AU" altLang="de-DE" baseline="30000" dirty="0" smtClean="0"/>
              <a:t>2</a:t>
            </a:r>
            <a:endParaRPr lang="en-AU" altLang="de-DE" baseline="30000" dirty="0"/>
          </a:p>
          <a:p>
            <a:pPr lvl="1"/>
            <a:r>
              <a:rPr lang="en-AU" altLang="de-DE" dirty="0"/>
              <a:t>obstetric complications </a:t>
            </a:r>
            <a:r>
              <a:rPr lang="en-AU" altLang="de-DE" dirty="0" smtClean="0"/>
              <a:t>are leading </a:t>
            </a:r>
            <a:r>
              <a:rPr lang="en-AU" altLang="de-DE" dirty="0"/>
              <a:t>cause of death in women aged 15-19 in developing </a:t>
            </a:r>
            <a:r>
              <a:rPr lang="en-AU" altLang="de-DE" dirty="0" smtClean="0"/>
              <a:t>countries</a:t>
            </a:r>
            <a:r>
              <a:rPr lang="en-AU" altLang="de-DE" baseline="30000" dirty="0" smtClean="0"/>
              <a:t>3</a:t>
            </a:r>
            <a:endParaRPr lang="en-AU" altLang="de-DE" baseline="30000" dirty="0"/>
          </a:p>
        </p:txBody>
      </p:sp>
      <p:sp>
        <p:nvSpPr>
          <p:cNvPr id="21507" name="Rectangle 3"/>
          <p:cNvSpPr>
            <a:spLocks noGrp="1"/>
          </p:cNvSpPr>
          <p:nvPr>
            <p:ph type="body" sz="quarter" idx="13"/>
          </p:nvPr>
        </p:nvSpPr>
        <p:spPr/>
        <p:txBody>
          <a:bodyPr/>
          <a:lstStyle/>
          <a:p>
            <a:pPr marL="0" lvl="1">
              <a:spcBef>
                <a:spcPts val="0"/>
              </a:spcBef>
              <a:spcAft>
                <a:spcPts val="0"/>
              </a:spcAft>
            </a:pPr>
            <a:r>
              <a:rPr lang="en-AU" altLang="de-DE" baseline="30000" dirty="0" smtClean="0"/>
              <a:t>1</a:t>
            </a:r>
            <a:r>
              <a:rPr lang="en-AU" altLang="de-DE" dirty="0" smtClean="0"/>
              <a:t>United </a:t>
            </a:r>
            <a:r>
              <a:rPr lang="en-AU" altLang="de-DE" dirty="0"/>
              <a:t>Nations </a:t>
            </a:r>
            <a:r>
              <a:rPr lang="en-AU" altLang="de-DE" dirty="0" smtClean="0"/>
              <a:t>Millennium </a:t>
            </a:r>
            <a:r>
              <a:rPr lang="en-AU" altLang="de-DE" dirty="0"/>
              <a:t>Development Report, </a:t>
            </a:r>
            <a:r>
              <a:rPr lang="en-AU" altLang="de-DE" dirty="0" smtClean="0"/>
              <a:t>2010; </a:t>
            </a:r>
            <a:r>
              <a:rPr lang="en-AU" altLang="de-DE" baseline="30000" dirty="0" smtClean="0"/>
              <a:t>2</a:t>
            </a:r>
            <a:r>
              <a:rPr lang="en-AU" altLang="de-DE" dirty="0" smtClean="0"/>
              <a:t>Sedgh </a:t>
            </a:r>
            <a:r>
              <a:rPr lang="en-AU" altLang="de-DE" dirty="0"/>
              <a:t>et al, </a:t>
            </a:r>
            <a:r>
              <a:rPr lang="en-AU" altLang="de-DE" dirty="0" smtClean="0"/>
              <a:t>2007; </a:t>
            </a:r>
            <a:r>
              <a:rPr lang="en-AU" altLang="de-DE" baseline="30000" dirty="0" smtClean="0"/>
              <a:t>3</a:t>
            </a:r>
            <a:r>
              <a:rPr lang="en-AU" altLang="de-DE" dirty="0" smtClean="0"/>
              <a:t>Mayor</a:t>
            </a:r>
            <a:r>
              <a:rPr lang="en-AU" altLang="de-DE" dirty="0"/>
              <a:t>, </a:t>
            </a:r>
            <a:r>
              <a:rPr lang="en-AU" altLang="de-DE" dirty="0" smtClean="0"/>
              <a:t>2004</a:t>
            </a:r>
            <a:endParaRPr lang="en-AU" altLang="de-DE" dirty="0"/>
          </a:p>
        </p:txBody>
      </p:sp>
      <p:sp>
        <p:nvSpPr>
          <p:cNvPr id="2" name="Foliennummernplatzhalter 1"/>
          <p:cNvSpPr>
            <a:spLocks noGrp="1"/>
          </p:cNvSpPr>
          <p:nvPr>
            <p:ph type="sldNum" sz="quarter" idx="4"/>
          </p:nvPr>
        </p:nvSpPr>
        <p:spPr/>
        <p:txBody>
          <a:bodyPr/>
          <a:lstStyle/>
          <a:p>
            <a:fld id="{6FF9F0C5-380F-41C2-899A-BAC0F0927E16}" type="slidenum">
              <a:rPr lang="en-US" smtClean="0"/>
              <a:t>5</a:t>
            </a:fld>
            <a:endParaRPr lang="en-US" dirty="0"/>
          </a:p>
        </p:txBody>
      </p:sp>
    </p:spTree>
    <p:extLst>
      <p:ext uri="{BB962C8B-B14F-4D97-AF65-F5344CB8AC3E}">
        <p14:creationId xmlns:p14="http://schemas.microsoft.com/office/powerpoint/2010/main" val="4284234288"/>
      </p:ext>
    </p:extLst>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pt-BR" dirty="0" smtClean="0"/>
              <a:t>Common side effects of the pill</a:t>
            </a:r>
            <a:endParaRPr lang="en-US" sz="1600" dirty="0"/>
          </a:p>
        </p:txBody>
      </p:sp>
      <p:sp>
        <p:nvSpPr>
          <p:cNvPr id="17411" name="Espaço Reservado para Conteúdo 2"/>
          <p:cNvSpPr>
            <a:spLocks noGrp="1"/>
          </p:cNvSpPr>
          <p:nvPr>
            <p:ph idx="1"/>
          </p:nvPr>
        </p:nvSpPr>
        <p:spPr/>
        <p:txBody>
          <a:bodyPr>
            <a:normAutofit/>
          </a:bodyPr>
          <a:lstStyle/>
          <a:p>
            <a:pPr marL="0" indent="0">
              <a:buNone/>
            </a:pPr>
            <a:r>
              <a:rPr lang="pt-BR" b="1" dirty="0" smtClean="0"/>
              <a:t>These side effects are relatively frequent (1-5</a:t>
            </a:r>
            <a:r>
              <a:rPr lang="pt-BR" b="1" dirty="0"/>
              <a:t>% of pill users</a:t>
            </a:r>
            <a:r>
              <a:rPr lang="pt-BR" b="1" dirty="0" smtClean="0"/>
              <a:t>):</a:t>
            </a:r>
          </a:p>
          <a:p>
            <a:r>
              <a:rPr lang="en-US" dirty="0" smtClean="0"/>
              <a:t>Headaches</a:t>
            </a:r>
          </a:p>
          <a:p>
            <a:r>
              <a:rPr lang="en-US" dirty="0" smtClean="0"/>
              <a:t>Mood swings</a:t>
            </a:r>
          </a:p>
          <a:p>
            <a:r>
              <a:rPr lang="en-US" dirty="0" smtClean="0"/>
              <a:t>Acne</a:t>
            </a:r>
          </a:p>
          <a:p>
            <a:r>
              <a:rPr lang="en-US" dirty="0" smtClean="0"/>
              <a:t>Weight gain</a:t>
            </a:r>
          </a:p>
          <a:p>
            <a:r>
              <a:rPr lang="en-US" dirty="0" smtClean="0"/>
              <a:t>Reduced or increased libido</a:t>
            </a:r>
          </a:p>
          <a:p>
            <a:r>
              <a:rPr lang="en-US" dirty="0" smtClean="0"/>
              <a:t>Painful breasts</a:t>
            </a:r>
          </a:p>
          <a:p>
            <a:r>
              <a:rPr lang="en-US" dirty="0" smtClean="0"/>
              <a:t>Swelling...</a:t>
            </a:r>
          </a:p>
        </p:txBody>
      </p:sp>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50</a:t>
            </a:fld>
            <a:endParaRPr lang="en-US" dirty="0"/>
          </a:p>
        </p:txBody>
      </p:sp>
    </p:spTree>
    <p:extLst>
      <p:ext uri="{BB962C8B-B14F-4D97-AF65-F5344CB8AC3E}">
        <p14:creationId xmlns:p14="http://schemas.microsoft.com/office/powerpoint/2010/main" val="2020549441"/>
      </p:ext>
    </p:extLst>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GB" altLang="en-US" smtClean="0"/>
              <a:t>Venous thromboembolism (VTE)</a:t>
            </a:r>
            <a:endParaRPr lang="en-US" altLang="en-US" smtClean="0"/>
          </a:p>
        </p:txBody>
      </p:sp>
      <p:sp>
        <p:nvSpPr>
          <p:cNvPr id="40964" name="Rectangle 3"/>
          <p:cNvSpPr>
            <a:spLocks noGrp="1" noChangeArrowheads="1"/>
          </p:cNvSpPr>
          <p:nvPr>
            <p:ph idx="1"/>
          </p:nvPr>
        </p:nvSpPr>
        <p:spPr>
          <a:xfrm>
            <a:off x="508001" y="1247776"/>
            <a:ext cx="5308600" cy="3193256"/>
          </a:xfrm>
        </p:spPr>
        <p:txBody>
          <a:bodyPr>
            <a:noAutofit/>
          </a:bodyPr>
          <a:lstStyle/>
          <a:p>
            <a:pPr marL="0" indent="0" eaLnBrk="1" hangingPunct="1">
              <a:spcAft>
                <a:spcPts val="200"/>
              </a:spcAft>
              <a:buFontTx/>
              <a:buNone/>
              <a:defRPr/>
            </a:pPr>
            <a:r>
              <a:rPr lang="en-GB" sz="1400" b="1" dirty="0">
                <a:solidFill>
                  <a:schemeClr val="tx2"/>
                </a:solidFill>
              </a:rPr>
              <a:t>CLASS </a:t>
            </a:r>
            <a:r>
              <a:rPr lang="en-GB" sz="1400" b="1" dirty="0" smtClean="0">
                <a:solidFill>
                  <a:schemeClr val="tx2"/>
                </a:solidFill>
              </a:rPr>
              <a:t>EFFECT: </a:t>
            </a:r>
            <a:r>
              <a:rPr lang="en-GB" sz="1400" dirty="0" smtClean="0"/>
              <a:t>VTE risk      during </a:t>
            </a:r>
            <a:r>
              <a:rPr lang="en-GB" sz="1400" dirty="0"/>
              <a:t>COC </a:t>
            </a:r>
            <a:r>
              <a:rPr lang="en-GB" sz="1400" dirty="0" smtClean="0"/>
              <a:t>use</a:t>
            </a:r>
          </a:p>
          <a:p>
            <a:pPr lvl="0">
              <a:spcAft>
                <a:spcPts val="200"/>
              </a:spcAft>
              <a:defRPr/>
            </a:pPr>
            <a:r>
              <a:rPr lang="en-GB" sz="1400" dirty="0" smtClean="0"/>
              <a:t>VTE comprises 2 related conditions — DVT </a:t>
            </a:r>
            <a:r>
              <a:rPr lang="en-GB" sz="1400" dirty="0"/>
              <a:t>and </a:t>
            </a:r>
            <a:r>
              <a:rPr lang="en-GB" sz="1400" dirty="0" smtClean="0"/>
              <a:t>PE</a:t>
            </a:r>
            <a:r>
              <a:rPr lang="en-GB" sz="1400" dirty="0"/>
              <a:t> </a:t>
            </a:r>
            <a:r>
              <a:rPr lang="en-GB" sz="1400" dirty="0" smtClean="0"/>
              <a:t>—</a:t>
            </a:r>
            <a:endParaRPr lang="en-US" sz="1400" dirty="0" smtClean="0"/>
          </a:p>
          <a:p>
            <a:pPr lvl="1" eaLnBrk="1" hangingPunct="1">
              <a:spcAft>
                <a:spcPts val="200"/>
              </a:spcAft>
              <a:defRPr/>
            </a:pPr>
            <a:r>
              <a:rPr lang="en-US" sz="1400" b="1" dirty="0" smtClean="0"/>
              <a:t>Deep vein thrombosis (DVT)</a:t>
            </a:r>
          </a:p>
          <a:p>
            <a:pPr lvl="2" eaLnBrk="1" hangingPunct="1">
              <a:spcAft>
                <a:spcPts val="200"/>
              </a:spcAft>
              <a:defRPr/>
            </a:pPr>
            <a:r>
              <a:rPr lang="en-US" sz="1400" dirty="0" smtClean="0"/>
              <a:t>Typically occurs in the lower leg </a:t>
            </a:r>
          </a:p>
          <a:p>
            <a:pPr lvl="2" eaLnBrk="1" hangingPunct="1">
              <a:spcAft>
                <a:spcPts val="200"/>
              </a:spcAft>
              <a:defRPr/>
            </a:pPr>
            <a:r>
              <a:rPr lang="en-US" sz="1400" dirty="0" smtClean="0"/>
              <a:t>Often asymptomatic or associated with minimal symptoms </a:t>
            </a:r>
          </a:p>
          <a:p>
            <a:pPr lvl="2" eaLnBrk="1" hangingPunct="1">
              <a:spcAft>
                <a:spcPts val="200"/>
              </a:spcAft>
              <a:defRPr/>
            </a:pPr>
            <a:r>
              <a:rPr lang="en-US" sz="1400" dirty="0" smtClean="0"/>
              <a:t>Often undiagnosed</a:t>
            </a:r>
          </a:p>
          <a:p>
            <a:pPr lvl="1" eaLnBrk="1" hangingPunct="1">
              <a:spcAft>
                <a:spcPts val="200"/>
              </a:spcAft>
              <a:defRPr/>
            </a:pPr>
            <a:r>
              <a:rPr lang="en-US" sz="1400" b="1" dirty="0" smtClean="0"/>
              <a:t>Pulmonary embolism (PE)</a:t>
            </a:r>
          </a:p>
          <a:p>
            <a:pPr lvl="2" eaLnBrk="1" hangingPunct="1">
              <a:spcAft>
                <a:spcPts val="200"/>
              </a:spcAft>
              <a:defRPr/>
            </a:pPr>
            <a:r>
              <a:rPr lang="en-US" sz="1400" dirty="0" smtClean="0"/>
              <a:t>Potentially life-threatening</a:t>
            </a:r>
          </a:p>
          <a:p>
            <a:pPr eaLnBrk="1" hangingPunct="1">
              <a:spcAft>
                <a:spcPts val="200"/>
              </a:spcAft>
              <a:defRPr/>
            </a:pPr>
            <a:r>
              <a:rPr lang="en-US" sz="1400" dirty="0" smtClean="0"/>
              <a:t>VTE is fatal in 1–2% of cases</a:t>
            </a:r>
            <a:r>
              <a:rPr lang="en-US" sz="1400" baseline="30000" dirty="0" smtClean="0"/>
              <a:t>1</a:t>
            </a:r>
          </a:p>
          <a:p>
            <a:pPr>
              <a:spcAft>
                <a:spcPts val="200"/>
              </a:spcAft>
              <a:defRPr/>
            </a:pPr>
            <a:r>
              <a:rPr lang="en-US" sz="1400" dirty="0"/>
              <a:t>Risk factors: personal or family </a:t>
            </a:r>
            <a:r>
              <a:rPr lang="en-US" sz="1400" dirty="0" smtClean="0"/>
              <a:t>history</a:t>
            </a:r>
            <a:r>
              <a:rPr lang="en-US" sz="1400" dirty="0"/>
              <a:t>, age, </a:t>
            </a:r>
            <a:br>
              <a:rPr lang="en-US" sz="1400" dirty="0"/>
            </a:br>
            <a:r>
              <a:rPr lang="en-US" sz="1400" dirty="0" smtClean="0"/>
              <a:t>obesity</a:t>
            </a:r>
            <a:r>
              <a:rPr lang="en-US" sz="1400" dirty="0"/>
              <a:t>, smoking, sedentary lifestyle, </a:t>
            </a:r>
            <a:r>
              <a:rPr lang="en-US" sz="1400" dirty="0" smtClean="0"/>
              <a:t/>
            </a:r>
            <a:br>
              <a:rPr lang="en-US" sz="1400" dirty="0" smtClean="0"/>
            </a:br>
            <a:r>
              <a:rPr lang="en-US" sz="1400" dirty="0" smtClean="0"/>
              <a:t>surgery</a:t>
            </a:r>
            <a:r>
              <a:rPr lang="en-US" sz="1400" dirty="0"/>
              <a:t>, </a:t>
            </a:r>
            <a:r>
              <a:rPr lang="en-US" sz="1400" dirty="0" smtClean="0"/>
              <a:t>trauma</a:t>
            </a:r>
            <a:r>
              <a:rPr lang="en-US" sz="1400" dirty="0"/>
              <a:t>, immobilization</a:t>
            </a:r>
            <a:endParaRPr lang="en-US" sz="1400" baseline="30000" dirty="0" smtClean="0"/>
          </a:p>
        </p:txBody>
      </p:sp>
      <p:sp>
        <p:nvSpPr>
          <p:cNvPr id="2" name="Textplatzhalter 1"/>
          <p:cNvSpPr>
            <a:spLocks noGrp="1"/>
          </p:cNvSpPr>
          <p:nvPr>
            <p:ph type="body" sz="quarter" idx="13"/>
          </p:nvPr>
        </p:nvSpPr>
        <p:spPr/>
        <p:txBody>
          <a:bodyPr/>
          <a:lstStyle/>
          <a:p>
            <a:r>
              <a:rPr lang="de-DE" baseline="30000" dirty="0"/>
              <a:t>1</a:t>
            </a:r>
            <a:r>
              <a:rPr lang="de-DE" dirty="0"/>
              <a:t>European </a:t>
            </a:r>
            <a:r>
              <a:rPr lang="de-DE" dirty="0" err="1"/>
              <a:t>Medicines</a:t>
            </a:r>
            <a:r>
              <a:rPr lang="de-DE" dirty="0"/>
              <a:t> Agency. </a:t>
            </a:r>
            <a:r>
              <a:rPr lang="de-DE" dirty="0" smtClean="0"/>
              <a:t>2001</a:t>
            </a:r>
            <a:endParaRPr lang="de-DE" dirty="0"/>
          </a:p>
        </p:txBody>
      </p:sp>
      <p:sp>
        <p:nvSpPr>
          <p:cNvPr id="11" name="Foliennummernplatzhalter 1"/>
          <p:cNvSpPr>
            <a:spLocks noGrp="1"/>
          </p:cNvSpPr>
          <p:nvPr>
            <p:ph type="sldNum" sz="quarter" idx="4"/>
          </p:nvPr>
        </p:nvSpPr>
        <p:spPr/>
        <p:txBody>
          <a:bodyPr/>
          <a:lstStyle/>
          <a:p>
            <a:fld id="{8F06A85A-B80C-4283-884C-5926A1BAC885}" type="slidenum">
              <a:rPr lang="en-GB" altLang="en-US" smtClean="0"/>
              <a:pPr/>
              <a:t>51</a:t>
            </a:fld>
            <a:endParaRPr lang="en-GB" altLang="en-US" dirty="0"/>
          </a:p>
        </p:txBody>
      </p:sp>
      <p:cxnSp>
        <p:nvCxnSpPr>
          <p:cNvPr id="46086" name="Straight Arrow Connector 10"/>
          <p:cNvCxnSpPr>
            <a:cxnSpLocks noChangeShapeType="1"/>
          </p:cNvCxnSpPr>
          <p:nvPr/>
        </p:nvCxnSpPr>
        <p:spPr bwMode="auto">
          <a:xfrm rot="10800000">
            <a:off x="2756602" y="1279128"/>
            <a:ext cx="0" cy="222647"/>
          </a:xfrm>
          <a:prstGeom prst="straightConnector1">
            <a:avLst/>
          </a:prstGeom>
          <a:noFill/>
          <a:ln w="57150" algn="ctr">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08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560" y="1247775"/>
            <a:ext cx="1285572" cy="208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8" name="Picture 10" descr="ddb1f0e1-077e-484b-bcba-b42dfc84b7ed@exchsr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526" y="3477603"/>
            <a:ext cx="2827606" cy="119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22918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dirty="0" smtClean="0"/>
              <a:t>Incidence of venous thromboembolism</a:t>
            </a:r>
            <a:br>
              <a:rPr lang="en-GB" altLang="en-US" dirty="0" smtClean="0"/>
            </a:br>
            <a:r>
              <a:rPr lang="en-GB" altLang="en-US" dirty="0" smtClean="0"/>
              <a:t>per 10,000 woman-years</a:t>
            </a:r>
            <a:r>
              <a:rPr lang="en-GB" altLang="en-US" baseline="30000" dirty="0" smtClean="0"/>
              <a:t>1-3</a:t>
            </a:r>
            <a:endParaRPr lang="en-US" altLang="en-US" baseline="30000" dirty="0" smtClean="0"/>
          </a:p>
        </p:txBody>
      </p:sp>
      <p:sp>
        <p:nvSpPr>
          <p:cNvPr id="5" name="Textplatzhalter 4"/>
          <p:cNvSpPr>
            <a:spLocks noGrp="1"/>
          </p:cNvSpPr>
          <p:nvPr>
            <p:ph type="body" sz="quarter" idx="13"/>
          </p:nvPr>
        </p:nvSpPr>
        <p:spPr/>
        <p:txBody>
          <a:bodyPr/>
          <a:lstStyle/>
          <a:p>
            <a:r>
              <a:rPr lang="da-DK" smtClean="0"/>
              <a:t>1Dinger et al. Contraception 2007;75(5):344–54; 2Dinger et al. Contraception. 2014;89(4):253-63;</a:t>
            </a:r>
            <a:br>
              <a:rPr lang="da-DK" smtClean="0"/>
            </a:br>
            <a:r>
              <a:rPr lang="da-DK" smtClean="0"/>
              <a:t>3Heit et al. Ann Intern Med. 2005;143(10):697-706</a:t>
            </a:r>
            <a:endParaRPr lang="da-DK" dirty="0"/>
          </a:p>
        </p:txBody>
      </p:sp>
      <p:sp>
        <p:nvSpPr>
          <p:cNvPr id="2" name="Foliennummernplatzhalter 1"/>
          <p:cNvSpPr>
            <a:spLocks noGrp="1"/>
          </p:cNvSpPr>
          <p:nvPr>
            <p:ph type="sldNum" sz="quarter" idx="4"/>
          </p:nvPr>
        </p:nvSpPr>
        <p:spPr/>
        <p:txBody>
          <a:bodyPr/>
          <a:lstStyle/>
          <a:p>
            <a:fld id="{8F06A85A-B80C-4283-884C-5926A1BAC885}" type="slidenum">
              <a:rPr lang="en-GB" altLang="en-US" smtClean="0"/>
              <a:pPr/>
              <a:t>52</a:t>
            </a:fld>
            <a:endParaRPr lang="en-GB" altLang="en-US" dirty="0"/>
          </a:p>
        </p:txBody>
      </p:sp>
      <p:pic>
        <p:nvPicPr>
          <p:cNvPr id="50183" name="Picture 8" descr="19360963-6152-4bcf-bfad-901434796ad5@exchsr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247775"/>
            <a:ext cx="6646122" cy="310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910265"/>
      </p:ext>
    </p:extLst>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noAutofit/>
          </a:bodyPr>
          <a:lstStyle/>
          <a:p>
            <a:r>
              <a:rPr lang="en-US" dirty="0" smtClean="0"/>
              <a:t>Risks </a:t>
            </a:r>
            <a:r>
              <a:rPr lang="en-US" dirty="0"/>
              <a:t>of </a:t>
            </a:r>
            <a:r>
              <a:rPr lang="en-US" dirty="0" smtClean="0"/>
              <a:t>death: common </a:t>
            </a:r>
            <a:r>
              <a:rPr lang="en-US" dirty="0"/>
              <a:t>life </a:t>
            </a:r>
            <a:r>
              <a:rPr lang="en-US" dirty="0" smtClean="0"/>
              <a:t>events </a:t>
            </a:r>
            <a:br>
              <a:rPr lang="en-US" dirty="0" smtClean="0"/>
            </a:br>
            <a:r>
              <a:rPr lang="en-US" dirty="0" smtClean="0"/>
              <a:t>compared with fatal VTE risk </a:t>
            </a:r>
            <a:r>
              <a:rPr lang="en-US" dirty="0"/>
              <a:t>for </a:t>
            </a:r>
            <a:r>
              <a:rPr lang="en-US" dirty="0" smtClean="0"/>
              <a:t>COC users</a:t>
            </a:r>
            <a:endParaRPr lang="en-US" dirty="0"/>
          </a:p>
        </p:txBody>
      </p:sp>
      <p:sp>
        <p:nvSpPr>
          <p:cNvPr id="5" name="Textplatzhalter 4"/>
          <p:cNvSpPr>
            <a:spLocks noGrp="1"/>
          </p:cNvSpPr>
          <p:nvPr>
            <p:ph type="body" sz="quarter" idx="13"/>
          </p:nvPr>
        </p:nvSpPr>
        <p:spPr/>
        <p:txBody>
          <a:bodyPr/>
          <a:lstStyle/>
          <a:p>
            <a:r>
              <a:rPr lang="en-US" dirty="0"/>
              <a:t>Society of Obstetricians and Gynecologists of Canada, Feb 2013: Position Statement: Risk of Diane-35 and VTE</a:t>
            </a:r>
          </a:p>
        </p:txBody>
      </p:sp>
      <p:sp>
        <p:nvSpPr>
          <p:cNvPr id="3" name="Foliennummernplatzhalter 2"/>
          <p:cNvSpPr>
            <a:spLocks noGrp="1"/>
          </p:cNvSpPr>
          <p:nvPr>
            <p:ph type="sldNum" sz="quarter" idx="4"/>
          </p:nvPr>
        </p:nvSpPr>
        <p:spPr/>
        <p:txBody>
          <a:bodyPr/>
          <a:lstStyle/>
          <a:p>
            <a:fld id="{6FF9F0C5-380F-41C2-899A-BAC0F0927E16}" type="slidenum">
              <a:rPr lang="en-US" smtClean="0"/>
              <a:t>53</a:t>
            </a:fld>
            <a:endParaRPr lang="en-US" dirty="0"/>
          </a:p>
        </p:txBody>
      </p:sp>
      <p:graphicFrame>
        <p:nvGraphicFramePr>
          <p:cNvPr id="2" name="Diagramm 1"/>
          <p:cNvGraphicFramePr/>
          <p:nvPr>
            <p:extLst>
              <p:ext uri="{D42A27DB-BD31-4B8C-83A1-F6EECF244321}">
                <p14:modId xmlns:p14="http://schemas.microsoft.com/office/powerpoint/2010/main" val="607793944"/>
              </p:ext>
            </p:extLst>
          </p:nvPr>
        </p:nvGraphicFramePr>
        <p:xfrm>
          <a:off x="320675" y="1247775"/>
          <a:ext cx="5661660" cy="3238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19204"/>
      </p:ext>
    </p:extLst>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Pills with progestogen only</a:t>
            </a:r>
            <a:endParaRPr lang="pt-BR" dirty="0"/>
          </a:p>
        </p:txBody>
      </p:sp>
      <p:sp>
        <p:nvSpPr>
          <p:cNvPr id="3" name="Espaço Reservado para Conteúdo 2"/>
          <p:cNvSpPr>
            <a:spLocks noGrp="1"/>
          </p:cNvSpPr>
          <p:nvPr>
            <p:ph idx="1"/>
          </p:nvPr>
        </p:nvSpPr>
        <p:spPr/>
        <p:txBody>
          <a:bodyPr>
            <a:normAutofit/>
          </a:bodyPr>
          <a:lstStyle/>
          <a:p>
            <a:pPr>
              <a:spcAft>
                <a:spcPts val="300"/>
              </a:spcAft>
            </a:pPr>
            <a:r>
              <a:rPr lang="en-US" sz="1400" b="1" dirty="0" smtClean="0">
                <a:solidFill>
                  <a:srgbClr val="ED1849"/>
                </a:solidFill>
              </a:rPr>
              <a:t>EVERY DAY</a:t>
            </a:r>
            <a:endParaRPr lang="en-US" sz="1400" b="1" dirty="0">
              <a:solidFill>
                <a:srgbClr val="ED1849"/>
              </a:solidFill>
            </a:endParaRPr>
          </a:p>
          <a:p>
            <a:pPr lvl="1"/>
            <a:r>
              <a:rPr lang="en-US" sz="1400" dirty="0" smtClean="0"/>
              <a:t>Also called mini-pills</a:t>
            </a:r>
          </a:p>
          <a:p>
            <a:pPr lvl="1"/>
            <a:r>
              <a:rPr lang="en-US" sz="1400" dirty="0" smtClean="0"/>
              <a:t>They work by altering cervical mucus, some of them </a:t>
            </a:r>
            <a:br>
              <a:rPr lang="en-US" sz="1400" dirty="0" smtClean="0"/>
            </a:br>
            <a:r>
              <a:rPr lang="en-US" sz="1400" dirty="0" smtClean="0"/>
              <a:t>inhibit ovulation</a:t>
            </a:r>
          </a:p>
          <a:p>
            <a:pPr lvl="1"/>
            <a:r>
              <a:rPr lang="en-US" sz="1400" dirty="0" smtClean="0"/>
              <a:t>They are continuous, i.e. you take 1 tablet a day WITHOUT an interval</a:t>
            </a:r>
          </a:p>
          <a:p>
            <a:pPr lvl="1"/>
            <a:r>
              <a:rPr lang="en-US" sz="1400" dirty="0" smtClean="0"/>
              <a:t>Menstruation may cease altogether or become irregular</a:t>
            </a:r>
          </a:p>
          <a:p>
            <a:pPr lvl="1"/>
            <a:r>
              <a:rPr lang="en-US" sz="1400" dirty="0" smtClean="0"/>
              <a:t>Usually used by breastfeeding women so as not to alter their milk or by those who cannot take estrogen</a:t>
            </a:r>
          </a:p>
          <a:p>
            <a:pPr lvl="1"/>
            <a:r>
              <a:rPr lang="en-US" sz="1400" b="1" dirty="0" smtClean="0"/>
              <a:t>Failure </a:t>
            </a:r>
            <a:r>
              <a:rPr lang="en-US" sz="1400" b="1" dirty="0"/>
              <a:t>rate: 0.3 – 9</a:t>
            </a:r>
            <a:r>
              <a:rPr lang="en-US" sz="1400" b="1" dirty="0" smtClean="0"/>
              <a:t>%</a:t>
            </a:r>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54</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77937">
            <a:off x="5900409" y="1176312"/>
            <a:ext cx="1802830" cy="12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905042"/>
      </p:ext>
    </p:extLst>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Injectable Contraceptives</a:t>
            </a:r>
            <a:endParaRPr lang="pt-BR" dirty="0"/>
          </a:p>
        </p:txBody>
      </p:sp>
      <p:sp>
        <p:nvSpPr>
          <p:cNvPr id="3" name="Espaço Reservado para Conteúdo 2"/>
          <p:cNvSpPr>
            <a:spLocks noGrp="1"/>
          </p:cNvSpPr>
          <p:nvPr>
            <p:ph idx="1"/>
          </p:nvPr>
        </p:nvSpPr>
        <p:spPr/>
        <p:txBody>
          <a:bodyPr>
            <a:noAutofit/>
          </a:bodyPr>
          <a:lstStyle/>
          <a:p>
            <a:pPr>
              <a:spcAft>
                <a:spcPts val="300"/>
              </a:spcAft>
            </a:pPr>
            <a:r>
              <a:rPr lang="en-US" sz="1400" b="1" dirty="0" smtClean="0">
                <a:solidFill>
                  <a:srgbClr val="ED1849"/>
                </a:solidFill>
              </a:rPr>
              <a:t>1-3 MONTH</a:t>
            </a:r>
          </a:p>
          <a:p>
            <a:pPr lvl="1">
              <a:spcAft>
                <a:spcPts val="300"/>
              </a:spcAft>
            </a:pPr>
            <a:r>
              <a:rPr lang="en-US" sz="1400" dirty="0" smtClean="0"/>
              <a:t>With 2 hormones (estrogen and </a:t>
            </a:r>
            <a:r>
              <a:rPr lang="en-US" sz="1400" dirty="0" err="1" smtClean="0"/>
              <a:t>progestogen</a:t>
            </a:r>
            <a:r>
              <a:rPr lang="en-US" sz="1400" dirty="0" smtClean="0"/>
              <a:t>)</a:t>
            </a:r>
          </a:p>
          <a:p>
            <a:pPr lvl="1">
              <a:spcAft>
                <a:spcPts val="300"/>
              </a:spcAft>
            </a:pPr>
            <a:r>
              <a:rPr lang="en-US" sz="1400" dirty="0" smtClean="0"/>
              <a:t>They work like the pill</a:t>
            </a:r>
          </a:p>
          <a:p>
            <a:pPr lvl="1">
              <a:spcAft>
                <a:spcPts val="300"/>
              </a:spcAft>
            </a:pPr>
            <a:r>
              <a:rPr lang="en-US" sz="1400" dirty="0" smtClean="0"/>
              <a:t>They have prolonged action, so they only need to be </a:t>
            </a:r>
            <a:br>
              <a:rPr lang="en-US" sz="1400" dirty="0" smtClean="0"/>
            </a:br>
            <a:r>
              <a:rPr lang="en-US" sz="1400" dirty="0" smtClean="0"/>
              <a:t>administered once monthly, thereby avoiding the risk of </a:t>
            </a:r>
            <a:br>
              <a:rPr lang="en-US" sz="1400" dirty="0" smtClean="0"/>
            </a:br>
            <a:r>
              <a:rPr lang="en-US" sz="1400" dirty="0" smtClean="0"/>
              <a:t>forgetting, and are more practical</a:t>
            </a:r>
          </a:p>
          <a:p>
            <a:pPr lvl="1">
              <a:spcAft>
                <a:spcPts val="300"/>
              </a:spcAft>
            </a:pPr>
            <a:r>
              <a:rPr lang="en-US" sz="1400" dirty="0" smtClean="0"/>
              <a:t>Modern low-dose injectable contraceptives are quite safe and are generally well tolerated by women who use them and want contraceptive control without affecting their daily routines</a:t>
            </a:r>
          </a:p>
          <a:p>
            <a:pPr lvl="1">
              <a:spcAft>
                <a:spcPts val="300"/>
              </a:spcAft>
            </a:pPr>
            <a:r>
              <a:rPr lang="en-US" sz="1400" dirty="0" smtClean="0"/>
              <a:t>Administer once a month, regardless of menstruation</a:t>
            </a:r>
          </a:p>
          <a:p>
            <a:pPr lvl="1">
              <a:spcAft>
                <a:spcPts val="300"/>
              </a:spcAft>
            </a:pPr>
            <a:r>
              <a:rPr lang="en-US" sz="1400" b="1" dirty="0" smtClean="0"/>
              <a:t>Failure </a:t>
            </a:r>
            <a:r>
              <a:rPr lang="en-US" sz="1400" b="1" dirty="0"/>
              <a:t>rate: 0.05 – 6%</a:t>
            </a:r>
          </a:p>
          <a:p>
            <a:pPr lvl="1">
              <a:spcAft>
                <a:spcPts val="300"/>
              </a:spcAft>
            </a:pPr>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55</a:t>
            </a:fld>
            <a:endParaRPr lang="en-US"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39556" y="558597"/>
            <a:ext cx="2383386" cy="2383386"/>
          </a:xfrm>
          <a:prstGeom prst="rect">
            <a:avLst/>
          </a:prstGeom>
        </p:spPr>
      </p:pic>
    </p:spTree>
    <p:extLst>
      <p:ext uri="{BB962C8B-B14F-4D97-AF65-F5344CB8AC3E}">
        <p14:creationId xmlns:p14="http://schemas.microsoft.com/office/powerpoint/2010/main" val="1969154675"/>
      </p:ext>
    </p:extLst>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Injectable Contraceptives</a:t>
            </a:r>
            <a:endParaRPr lang="pt-BR" dirty="0"/>
          </a:p>
        </p:txBody>
      </p:sp>
      <p:sp>
        <p:nvSpPr>
          <p:cNvPr id="3" name="Espaço Reservado para Conteúdo 2"/>
          <p:cNvSpPr>
            <a:spLocks noGrp="1"/>
          </p:cNvSpPr>
          <p:nvPr>
            <p:ph idx="1"/>
          </p:nvPr>
        </p:nvSpPr>
        <p:spPr/>
        <p:txBody>
          <a:bodyPr>
            <a:noAutofit/>
          </a:bodyPr>
          <a:lstStyle/>
          <a:p>
            <a:pPr>
              <a:spcAft>
                <a:spcPts val="300"/>
              </a:spcAft>
            </a:pPr>
            <a:r>
              <a:rPr lang="en-US" sz="1400" b="1" dirty="0" smtClean="0">
                <a:solidFill>
                  <a:srgbClr val="ED1849"/>
                </a:solidFill>
              </a:rPr>
              <a:t>3 MONTH</a:t>
            </a:r>
          </a:p>
          <a:p>
            <a:pPr lvl="1">
              <a:spcAft>
                <a:spcPts val="300"/>
              </a:spcAft>
            </a:pPr>
            <a:r>
              <a:rPr lang="en-US" sz="1400" dirty="0" err="1" smtClean="0"/>
              <a:t>Progestogen</a:t>
            </a:r>
            <a:r>
              <a:rPr lang="en-US" sz="1400" dirty="0" smtClean="0"/>
              <a:t>-only</a:t>
            </a:r>
          </a:p>
          <a:p>
            <a:pPr lvl="1">
              <a:spcAft>
                <a:spcPts val="300"/>
              </a:spcAft>
            </a:pPr>
            <a:r>
              <a:rPr lang="en-US" sz="1400" dirty="0" smtClean="0"/>
              <a:t>Administered every 3 months, guarantees protection </a:t>
            </a:r>
            <a:r>
              <a:rPr lang="en-US" sz="1400" dirty="0"/>
              <a:t> </a:t>
            </a:r>
            <a:r>
              <a:rPr lang="en-US" sz="1400" dirty="0" smtClean="0"/>
              <a:t>                                            via inhibition of ovulation and alteration of cervical mucus;</a:t>
            </a:r>
            <a:br>
              <a:rPr lang="en-US" sz="1400" dirty="0" smtClean="0"/>
            </a:br>
            <a:r>
              <a:rPr lang="en-US" sz="1400" dirty="0" smtClean="0"/>
              <a:t>many women stop having periods while they use them</a:t>
            </a:r>
          </a:p>
          <a:p>
            <a:pPr lvl="1">
              <a:spcAft>
                <a:spcPts val="300"/>
              </a:spcAft>
            </a:pPr>
            <a:r>
              <a:rPr lang="en-US" sz="1400" dirty="0" smtClean="0"/>
              <a:t>This method can be used while breastfeeding</a:t>
            </a:r>
          </a:p>
          <a:p>
            <a:pPr lvl="1">
              <a:spcAft>
                <a:spcPts val="300"/>
              </a:spcAft>
            </a:pPr>
            <a:r>
              <a:rPr lang="en-US" sz="1400" dirty="0" smtClean="0"/>
              <a:t>Administer every 90 days regardless of menstruation</a:t>
            </a:r>
          </a:p>
          <a:p>
            <a:pPr lvl="1">
              <a:spcAft>
                <a:spcPts val="300"/>
              </a:spcAft>
            </a:pPr>
            <a:r>
              <a:rPr lang="en-US" sz="1400" dirty="0" smtClean="0"/>
              <a:t>Fertility may return immediately upon suspension, or may take up to 9 months</a:t>
            </a:r>
          </a:p>
          <a:p>
            <a:pPr lvl="1">
              <a:spcAft>
                <a:spcPts val="300"/>
              </a:spcAft>
            </a:pPr>
            <a:r>
              <a:rPr lang="en-US" sz="1400" dirty="0" smtClean="0"/>
              <a:t>Can cause some women to put on weight</a:t>
            </a:r>
          </a:p>
          <a:p>
            <a:pPr lvl="1">
              <a:spcAft>
                <a:spcPts val="300"/>
              </a:spcAft>
            </a:pPr>
            <a:r>
              <a:rPr lang="en-US" sz="1400" b="1" dirty="0" smtClean="0"/>
              <a:t>Failure </a:t>
            </a:r>
            <a:r>
              <a:rPr lang="en-US" sz="1400" b="1" dirty="0"/>
              <a:t>rate: 0.3 – 6%</a:t>
            </a:r>
          </a:p>
          <a:p>
            <a:pPr lvl="1">
              <a:spcAft>
                <a:spcPts val="300"/>
              </a:spcAft>
            </a:pPr>
            <a:endParaRPr lang="en-US" sz="1400" dirty="0" smtClean="0"/>
          </a:p>
        </p:txBody>
      </p:sp>
      <p:sp>
        <p:nvSpPr>
          <p:cNvPr id="6" name="Textplatzhalter 5"/>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56</a:t>
            </a:fld>
            <a:endParaRPr lang="en-US" dirty="0"/>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39556" y="558597"/>
            <a:ext cx="2383386" cy="2383386"/>
          </a:xfrm>
          <a:prstGeom prst="rect">
            <a:avLst/>
          </a:prstGeom>
        </p:spPr>
      </p:pic>
    </p:spTree>
    <p:extLst>
      <p:ext uri="{BB962C8B-B14F-4D97-AF65-F5344CB8AC3E}">
        <p14:creationId xmlns:p14="http://schemas.microsoft.com/office/powerpoint/2010/main" val="2366911729"/>
      </p:ext>
    </p:extLst>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Vaginal Ring</a:t>
            </a:r>
            <a:endParaRPr lang="pt-BR" dirty="0"/>
          </a:p>
        </p:txBody>
      </p:sp>
      <p:sp>
        <p:nvSpPr>
          <p:cNvPr id="3" name="Espaço Reservado para Conteúdo 2"/>
          <p:cNvSpPr>
            <a:spLocks noGrp="1"/>
          </p:cNvSpPr>
          <p:nvPr>
            <p:ph idx="1"/>
          </p:nvPr>
        </p:nvSpPr>
        <p:spPr/>
        <p:txBody>
          <a:bodyPr>
            <a:normAutofit/>
          </a:bodyPr>
          <a:lstStyle/>
          <a:p>
            <a:r>
              <a:rPr lang="en-US" sz="1400" b="1" dirty="0">
                <a:solidFill>
                  <a:srgbClr val="ED1849"/>
                </a:solidFill>
              </a:rPr>
              <a:t>EVERY MONTH</a:t>
            </a:r>
          </a:p>
          <a:p>
            <a:pPr lvl="1"/>
            <a:r>
              <a:rPr lang="en-US" sz="1400" dirty="0" smtClean="0"/>
              <a:t>The vaginal ring is placed inside the vagina for 21 days, </a:t>
            </a:r>
            <a:br>
              <a:rPr lang="en-US" sz="1400" dirty="0" smtClean="0"/>
            </a:br>
            <a:r>
              <a:rPr lang="en-US" sz="1400" dirty="0" smtClean="0"/>
              <a:t>followed by a 1-week interval, after which the next ring </a:t>
            </a:r>
            <a:br>
              <a:rPr lang="en-US" sz="1400" dirty="0" smtClean="0"/>
            </a:br>
            <a:r>
              <a:rPr lang="en-US" sz="1400" dirty="0" smtClean="0"/>
              <a:t>is inserted</a:t>
            </a:r>
          </a:p>
          <a:p>
            <a:pPr lvl="1"/>
            <a:r>
              <a:rPr lang="en-US" sz="1400" dirty="0" smtClean="0"/>
              <a:t>It comprises 2 hormones: estrogen and </a:t>
            </a:r>
            <a:r>
              <a:rPr lang="en-US" sz="1400" dirty="0" err="1" smtClean="0"/>
              <a:t>progestogen</a:t>
            </a:r>
            <a:endParaRPr lang="en-US" sz="1400" dirty="0" smtClean="0"/>
          </a:p>
          <a:p>
            <a:pPr lvl="1"/>
            <a:r>
              <a:rPr lang="en-US" sz="1400" dirty="0" smtClean="0"/>
              <a:t>It works in the same way as the contraceptive pill, </a:t>
            </a:r>
            <a:br>
              <a:rPr lang="en-US" sz="1400" dirty="0" smtClean="0"/>
            </a:br>
            <a:r>
              <a:rPr lang="en-US" sz="1400" dirty="0" smtClean="0"/>
              <a:t>inhibiting ovulation and modifying mucus </a:t>
            </a:r>
          </a:p>
          <a:p>
            <a:pPr lvl="1"/>
            <a:r>
              <a:rPr lang="en-US" sz="1400" dirty="0" smtClean="0"/>
              <a:t>It has the same contraindications and side effects as the pill</a:t>
            </a:r>
          </a:p>
          <a:p>
            <a:pPr lvl="1"/>
            <a:r>
              <a:rPr lang="en-US" sz="1400" dirty="0" smtClean="0"/>
              <a:t>Same risk of thrombosis as combined pills</a:t>
            </a:r>
          </a:p>
          <a:p>
            <a:pPr lvl="1"/>
            <a:r>
              <a:rPr lang="en-US" sz="1400" b="1" dirty="0" smtClean="0"/>
              <a:t>Failure rate: 0.3 – 9%</a:t>
            </a:r>
            <a:endParaRPr lang="en-US" sz="1400" b="1"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57</a:t>
            </a:fld>
            <a:endParaRPr lang="en-US" dirty="0"/>
          </a:p>
        </p:txBody>
      </p:sp>
      <p:pic>
        <p:nvPicPr>
          <p:cNvPr id="15" name="Grafik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73865" y="830950"/>
            <a:ext cx="2213176" cy="2213176"/>
          </a:xfrm>
          <a:prstGeom prst="rect">
            <a:avLst/>
          </a:prstGeom>
        </p:spPr>
      </p:pic>
    </p:spTree>
    <p:extLst>
      <p:ext uri="{BB962C8B-B14F-4D97-AF65-F5344CB8AC3E}">
        <p14:creationId xmlns:p14="http://schemas.microsoft.com/office/powerpoint/2010/main" val="2351488792"/>
      </p:ext>
    </p:extLst>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Contraceptive Patch</a:t>
            </a:r>
            <a:endParaRPr lang="pt-BR" dirty="0"/>
          </a:p>
        </p:txBody>
      </p:sp>
      <p:sp>
        <p:nvSpPr>
          <p:cNvPr id="3" name="Espaço Reservado para Conteúdo 2"/>
          <p:cNvSpPr>
            <a:spLocks noGrp="1"/>
          </p:cNvSpPr>
          <p:nvPr>
            <p:ph idx="1"/>
          </p:nvPr>
        </p:nvSpPr>
        <p:spPr>
          <a:xfrm>
            <a:off x="508000" y="1247776"/>
            <a:ext cx="5964361" cy="3193256"/>
          </a:xfrm>
        </p:spPr>
        <p:txBody>
          <a:bodyPr>
            <a:normAutofit/>
          </a:bodyPr>
          <a:lstStyle/>
          <a:p>
            <a:r>
              <a:rPr lang="en-US" sz="1400" b="1" dirty="0">
                <a:solidFill>
                  <a:srgbClr val="ED1849"/>
                </a:solidFill>
              </a:rPr>
              <a:t>EVERY WEEK</a:t>
            </a:r>
          </a:p>
          <a:p>
            <a:pPr lvl="1"/>
            <a:r>
              <a:rPr lang="en-US" sz="1400" dirty="0" smtClean="0"/>
              <a:t>3 patches per box, each one stays on the skin for 1 week.               After 3 weeks, there is a 7 day patch-free period</a:t>
            </a:r>
          </a:p>
          <a:p>
            <a:pPr lvl="1"/>
            <a:r>
              <a:rPr lang="en-US" sz="1400" dirty="0" smtClean="0"/>
              <a:t>Comprises 2 hormones: estrogen and progestogen</a:t>
            </a:r>
          </a:p>
          <a:p>
            <a:pPr lvl="1"/>
            <a:r>
              <a:rPr lang="en-US" sz="1400" dirty="0" smtClean="0"/>
              <a:t>It works in the same way and has the same contraindications            as the pill; the risk of thrombosis is also similar. </a:t>
            </a:r>
          </a:p>
          <a:p>
            <a:pPr lvl="1"/>
            <a:r>
              <a:rPr lang="en-US" sz="1400" dirty="0" smtClean="0"/>
              <a:t>It has to be stuck to the upper inner thigh, inner arm, lower abdomen or buttocks, and the location needs to be rotated</a:t>
            </a:r>
          </a:p>
          <a:p>
            <a:pPr lvl="1"/>
            <a:r>
              <a:rPr lang="en-US" sz="1400" b="1" dirty="0" smtClean="0"/>
              <a:t>Failure </a:t>
            </a:r>
            <a:r>
              <a:rPr lang="en-US" sz="1400" b="1" dirty="0"/>
              <a:t>rate: 0.3 – 9%</a:t>
            </a:r>
          </a:p>
          <a:p>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58</a:t>
            </a:fld>
            <a:endParaRPr lang="en-US" dirty="0"/>
          </a:p>
        </p:txBody>
      </p:sp>
      <p:pic>
        <p:nvPicPr>
          <p:cNvPr id="13" name="Grafik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73865" y="668594"/>
            <a:ext cx="2527830" cy="2527830"/>
          </a:xfrm>
          <a:prstGeom prst="rect">
            <a:avLst/>
          </a:prstGeom>
        </p:spPr>
      </p:pic>
    </p:spTree>
    <p:extLst>
      <p:ext uri="{BB962C8B-B14F-4D97-AF65-F5344CB8AC3E}">
        <p14:creationId xmlns:p14="http://schemas.microsoft.com/office/powerpoint/2010/main" val="932670988"/>
      </p:ext>
    </p:extLst>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Emergency Pill</a:t>
            </a:r>
            <a:endParaRPr lang="pt-BR" dirty="0"/>
          </a:p>
        </p:txBody>
      </p:sp>
      <p:sp>
        <p:nvSpPr>
          <p:cNvPr id="3" name="Espaço Reservado para Conteúdo 2"/>
          <p:cNvSpPr>
            <a:spLocks noGrp="1"/>
          </p:cNvSpPr>
          <p:nvPr>
            <p:ph idx="1"/>
          </p:nvPr>
        </p:nvSpPr>
        <p:spPr>
          <a:xfrm>
            <a:off x="508001" y="1247776"/>
            <a:ext cx="7051675" cy="3193256"/>
          </a:xfrm>
        </p:spPr>
        <p:txBody>
          <a:bodyPr>
            <a:noAutofit/>
          </a:bodyPr>
          <a:lstStyle/>
          <a:p>
            <a:pPr>
              <a:spcAft>
                <a:spcPts val="300"/>
              </a:spcAft>
            </a:pPr>
            <a:r>
              <a:rPr lang="en-US" sz="1400" b="1" dirty="0">
                <a:solidFill>
                  <a:srgbClr val="ED1849"/>
                </a:solidFill>
              </a:rPr>
              <a:t>ON TIME</a:t>
            </a:r>
          </a:p>
          <a:p>
            <a:pPr lvl="1">
              <a:spcAft>
                <a:spcPts val="300"/>
              </a:spcAft>
            </a:pPr>
            <a:r>
              <a:rPr lang="en-US" sz="1400" dirty="0" err="1" smtClean="0"/>
              <a:t>Progestogen</a:t>
            </a:r>
            <a:r>
              <a:rPr lang="en-US" sz="1400" dirty="0" smtClean="0"/>
              <a:t>-only pill</a:t>
            </a:r>
          </a:p>
          <a:p>
            <a:pPr lvl="1">
              <a:spcAft>
                <a:spcPts val="300"/>
              </a:spcAft>
            </a:pPr>
            <a:r>
              <a:rPr lang="en-US" sz="1400" dirty="0" smtClean="0"/>
              <a:t>Should only be used as an emergency: unprotected </a:t>
            </a:r>
            <a:br>
              <a:rPr lang="en-US" sz="1400" dirty="0" smtClean="0"/>
            </a:br>
            <a:r>
              <a:rPr lang="en-US" sz="1400" dirty="0" smtClean="0"/>
              <a:t>intercourse, failure of another method, rape</a:t>
            </a:r>
          </a:p>
          <a:p>
            <a:pPr lvl="1">
              <a:spcAft>
                <a:spcPts val="300"/>
              </a:spcAft>
            </a:pPr>
            <a:r>
              <a:rPr lang="en-US" sz="1400" dirty="0" smtClean="0"/>
              <a:t>It is not abortive!</a:t>
            </a:r>
          </a:p>
          <a:p>
            <a:pPr lvl="1">
              <a:spcAft>
                <a:spcPts val="300"/>
              </a:spcAft>
            </a:pPr>
            <a:r>
              <a:rPr lang="en-US" sz="1400" dirty="0" smtClean="0"/>
              <a:t>It can prevent or delay ovulation for several days. If ovulation has already </a:t>
            </a:r>
            <a:br>
              <a:rPr lang="en-US" sz="1400" dirty="0" smtClean="0"/>
            </a:br>
            <a:r>
              <a:rPr lang="en-US" sz="1400" dirty="0" smtClean="0"/>
              <a:t>occurred it also alters transport of the egg and the sperm in the Fallopian tubes</a:t>
            </a:r>
          </a:p>
          <a:p>
            <a:pPr lvl="1">
              <a:spcAft>
                <a:spcPts val="300"/>
              </a:spcAft>
            </a:pPr>
            <a:r>
              <a:rPr lang="en-US" sz="1400" dirty="0" smtClean="0"/>
              <a:t>The most important effect is the inhibition or delay of ovulation, but it also interferes with the ability of sperm to swim and bind to the egg</a:t>
            </a:r>
          </a:p>
          <a:p>
            <a:pPr lvl="1">
              <a:spcAft>
                <a:spcPts val="300"/>
              </a:spcAft>
            </a:pPr>
            <a:r>
              <a:rPr lang="en-US" sz="1400" dirty="0" smtClean="0"/>
              <a:t>There are single-dose pills or pills that have to be taken twice, at a 12-hour interval</a:t>
            </a:r>
          </a:p>
          <a:p>
            <a:pPr lvl="1">
              <a:spcAft>
                <a:spcPts val="300"/>
              </a:spcAft>
            </a:pPr>
            <a:r>
              <a:rPr lang="en-US" sz="1400" dirty="0" smtClean="0"/>
              <a:t>It should be taken within a maximum of 3 days following intercourse. The closer to the unprotected sexual act, the better the efficacy</a:t>
            </a:r>
            <a:endParaRPr lang="en-US" sz="1400" dirty="0"/>
          </a:p>
        </p:txBody>
      </p:sp>
      <p:sp>
        <p:nvSpPr>
          <p:cNvPr id="6" name="Textplatzhalter 5"/>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59</a:t>
            </a:fld>
            <a:endParaRPr lang="en-US" dirty="0"/>
          </a:p>
        </p:txBody>
      </p:sp>
      <p:pic>
        <p:nvPicPr>
          <p:cNvPr id="7" name="Grafik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97718" y="652501"/>
            <a:ext cx="2132739" cy="2132739"/>
          </a:xfrm>
          <a:prstGeom prst="rect">
            <a:avLst/>
          </a:prstGeom>
        </p:spPr>
      </p:pic>
    </p:spTree>
    <p:extLst>
      <p:ext uri="{BB962C8B-B14F-4D97-AF65-F5344CB8AC3E}">
        <p14:creationId xmlns:p14="http://schemas.microsoft.com/office/powerpoint/2010/main" val="3118852951"/>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AU" dirty="0" smtClean="0"/>
              <a:t>Do you know…</a:t>
            </a:r>
          </a:p>
        </p:txBody>
      </p:sp>
      <p:sp>
        <p:nvSpPr>
          <p:cNvPr id="5" name="Inhaltsplatzhalter 4"/>
          <p:cNvSpPr>
            <a:spLocks noGrp="1"/>
          </p:cNvSpPr>
          <p:nvPr>
            <p:ph idx="1"/>
          </p:nvPr>
        </p:nvSpPr>
        <p:spPr/>
        <p:txBody>
          <a:bodyPr/>
          <a:lstStyle/>
          <a:p>
            <a:r>
              <a:rPr lang="en-AU" altLang="de-DE" b="1" dirty="0" smtClean="0">
                <a:solidFill>
                  <a:srgbClr val="ED1849"/>
                </a:solidFill>
              </a:rPr>
              <a:t>IMPACT OF UNPLANNED PREGNANCY</a:t>
            </a:r>
          </a:p>
          <a:p>
            <a:pPr lvl="1"/>
            <a:r>
              <a:rPr lang="en-AU" altLang="de-DE" dirty="0" smtClean="0"/>
              <a:t>one in 10 births in the world is to a mother who is herself a child</a:t>
            </a:r>
            <a:r>
              <a:rPr lang="en-AU" altLang="de-DE" baseline="30000" dirty="0" smtClean="0"/>
              <a:t>1</a:t>
            </a:r>
          </a:p>
          <a:p>
            <a:pPr lvl="1"/>
            <a:r>
              <a:rPr lang="en-AU" altLang="de-DE" dirty="0" smtClean="0"/>
              <a:t>unplanned pregnancies result in emotional distress to these girls and their families</a:t>
            </a:r>
            <a:r>
              <a:rPr lang="en-AU" altLang="de-DE" baseline="30000" dirty="0" smtClean="0"/>
              <a:t>2</a:t>
            </a:r>
            <a:r>
              <a:rPr lang="en-AU" altLang="de-DE" dirty="0" smtClean="0"/>
              <a:t> </a:t>
            </a:r>
          </a:p>
          <a:p>
            <a:pPr lvl="1"/>
            <a:r>
              <a:rPr lang="en-AU" altLang="de-DE" dirty="0" smtClean="0"/>
              <a:t>teenage pregnancies may lead to health, social, cultural &amp; </a:t>
            </a:r>
            <a:br>
              <a:rPr lang="en-AU" altLang="de-DE" dirty="0" smtClean="0"/>
            </a:br>
            <a:r>
              <a:rPr lang="en-AU" altLang="de-DE" dirty="0" smtClean="0"/>
              <a:t>economic problems</a:t>
            </a:r>
            <a:r>
              <a:rPr lang="en-AU" altLang="de-DE" baseline="30000" dirty="0" smtClean="0"/>
              <a:t>3</a:t>
            </a:r>
          </a:p>
          <a:p>
            <a:pPr lvl="1"/>
            <a:r>
              <a:rPr lang="en-AU" altLang="de-DE" dirty="0" smtClean="0"/>
              <a:t>children born to teenage mothers are likely to have developmental, behavioural &amp; schooling issues</a:t>
            </a:r>
            <a:r>
              <a:rPr lang="en-AU" altLang="de-DE" baseline="30000" dirty="0"/>
              <a:t>4</a:t>
            </a:r>
          </a:p>
        </p:txBody>
      </p:sp>
      <p:sp>
        <p:nvSpPr>
          <p:cNvPr id="8" name="Textplatzhalter 7"/>
          <p:cNvSpPr>
            <a:spLocks noGrp="1"/>
          </p:cNvSpPr>
          <p:nvPr>
            <p:ph type="body" sz="quarter" idx="13"/>
          </p:nvPr>
        </p:nvSpPr>
        <p:spPr/>
        <p:txBody>
          <a:bodyPr/>
          <a:lstStyle/>
          <a:p>
            <a:pPr marL="0" lvl="1">
              <a:spcBef>
                <a:spcPts val="0"/>
              </a:spcBef>
              <a:spcAft>
                <a:spcPts val="0"/>
              </a:spcAft>
            </a:pPr>
            <a:r>
              <a:rPr lang="de-DE" baseline="30000" dirty="0" smtClean="0"/>
              <a:t>1</a:t>
            </a:r>
            <a:r>
              <a:rPr lang="en-AU" altLang="de-DE" dirty="0" smtClean="0"/>
              <a:t>Save </a:t>
            </a:r>
            <a:r>
              <a:rPr lang="en-AU" altLang="de-DE" dirty="0"/>
              <a:t>the children, </a:t>
            </a:r>
            <a:r>
              <a:rPr lang="en-AU" altLang="de-DE" dirty="0" smtClean="0"/>
              <a:t>2004; </a:t>
            </a:r>
            <a:r>
              <a:rPr lang="en-AU" altLang="de-DE" baseline="30000" dirty="0" smtClean="0"/>
              <a:t>2</a:t>
            </a:r>
            <a:r>
              <a:rPr lang="en-AU" altLang="de-DE" dirty="0" smtClean="0"/>
              <a:t>Mavranezouli </a:t>
            </a:r>
            <a:r>
              <a:rPr lang="en-AU" altLang="de-DE" dirty="0"/>
              <a:t>et al, </a:t>
            </a:r>
            <a:r>
              <a:rPr lang="en-AU" altLang="de-DE" dirty="0" smtClean="0"/>
              <a:t>2009</a:t>
            </a:r>
            <a:r>
              <a:rPr lang="de-DE" altLang="de-DE" dirty="0" smtClean="0"/>
              <a:t>; </a:t>
            </a:r>
            <a:r>
              <a:rPr lang="de-DE" altLang="de-DE" baseline="30000" dirty="0" smtClean="0"/>
              <a:t>3</a:t>
            </a:r>
            <a:r>
              <a:rPr lang="en-AU" altLang="de-DE" dirty="0" smtClean="0"/>
              <a:t>Amy </a:t>
            </a:r>
            <a:r>
              <a:rPr lang="en-AU" altLang="de-DE" dirty="0"/>
              <a:t>et al, </a:t>
            </a:r>
            <a:r>
              <a:rPr lang="en-AU" altLang="de-DE" dirty="0" smtClean="0"/>
              <a:t>2007; </a:t>
            </a:r>
            <a:r>
              <a:rPr lang="en-AU" altLang="de-DE" baseline="30000" dirty="0"/>
              <a:t>4</a:t>
            </a:r>
            <a:r>
              <a:rPr lang="en-AU" altLang="de-DE" dirty="0"/>
              <a:t>Whitman, T.L., </a:t>
            </a:r>
            <a:r>
              <a:rPr lang="en-AU" altLang="de-DE" dirty="0" err="1"/>
              <a:t>Borkowski</a:t>
            </a:r>
            <a:r>
              <a:rPr lang="en-AU" altLang="de-DE" dirty="0"/>
              <a:t>, J.G</a:t>
            </a:r>
            <a:r>
              <a:rPr lang="en-AU" altLang="de-DE" dirty="0" smtClean="0"/>
              <a:t>., </a:t>
            </a:r>
            <a:r>
              <a:rPr lang="en-AU" altLang="de-DE" dirty="0" err="1" smtClean="0"/>
              <a:t>Schellenbach</a:t>
            </a:r>
            <a:r>
              <a:rPr lang="en-AU" altLang="de-DE" dirty="0"/>
              <a:t>, C.J., &amp; </a:t>
            </a:r>
            <a:r>
              <a:rPr lang="en-AU" altLang="de-DE" dirty="0" err="1"/>
              <a:t>Nath</a:t>
            </a:r>
            <a:r>
              <a:rPr lang="en-AU" altLang="de-DE" dirty="0"/>
              <a:t>, P.S. (1997</a:t>
            </a:r>
            <a:r>
              <a:rPr lang="en-AU" altLang="de-DE" dirty="0" smtClean="0"/>
              <a:t>). Predicting </a:t>
            </a:r>
            <a:r>
              <a:rPr lang="en-AU" altLang="de-DE" dirty="0"/>
              <a:t>and </a:t>
            </a:r>
            <a:r>
              <a:rPr lang="en-AU" altLang="de-DE" dirty="0" smtClean="0"/>
              <a:t>understanding developmental </a:t>
            </a:r>
            <a:r>
              <a:rPr lang="en-AU" altLang="de-DE" dirty="0"/>
              <a:t>delay of children </a:t>
            </a:r>
            <a:r>
              <a:rPr lang="en-AU" altLang="de-DE" dirty="0" smtClean="0"/>
              <a:t>of adolescent </a:t>
            </a:r>
            <a:r>
              <a:rPr lang="en-AU" altLang="de-DE" dirty="0"/>
              <a:t>mothers: A </a:t>
            </a:r>
            <a:r>
              <a:rPr lang="en-AU" altLang="de-DE" dirty="0" smtClean="0"/>
              <a:t>multidimensional approach</a:t>
            </a:r>
            <a:r>
              <a:rPr lang="en-AU" altLang="de-DE" dirty="0"/>
              <a:t>. American Journal of </a:t>
            </a:r>
            <a:r>
              <a:rPr lang="en-AU" altLang="de-DE" dirty="0" smtClean="0"/>
              <a:t>Mental Deficiency</a:t>
            </a:r>
            <a:r>
              <a:rPr lang="en-AU" altLang="de-DE" dirty="0"/>
              <a:t>, 92(1), 40-56.</a:t>
            </a:r>
          </a:p>
        </p:txBody>
      </p:sp>
      <p:sp>
        <p:nvSpPr>
          <p:cNvPr id="2" name="Foliennummernplatzhalter 1"/>
          <p:cNvSpPr>
            <a:spLocks noGrp="1"/>
          </p:cNvSpPr>
          <p:nvPr>
            <p:ph type="sldNum" sz="quarter" idx="4"/>
          </p:nvPr>
        </p:nvSpPr>
        <p:spPr/>
        <p:txBody>
          <a:bodyPr/>
          <a:lstStyle/>
          <a:p>
            <a:fld id="{6FF9F0C5-380F-41C2-899A-BAC0F0927E16}" type="slidenum">
              <a:rPr lang="en-US" smtClean="0"/>
              <a:t>6</a:t>
            </a:fld>
            <a:endParaRPr lang="en-US" dirty="0"/>
          </a:p>
        </p:txBody>
      </p:sp>
    </p:spTree>
    <p:extLst>
      <p:ext uri="{BB962C8B-B14F-4D97-AF65-F5344CB8AC3E}">
        <p14:creationId xmlns:p14="http://schemas.microsoft.com/office/powerpoint/2010/main" val="1295576662"/>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Hormone doses of Emergency Pill</a:t>
            </a:r>
            <a:endParaRPr lang="en-US" dirty="0"/>
          </a:p>
        </p:txBody>
      </p:sp>
      <p:sp>
        <p:nvSpPr>
          <p:cNvPr id="3" name="Inhaltsplatzhalter 2"/>
          <p:cNvSpPr>
            <a:spLocks noGrp="1"/>
          </p:cNvSpPr>
          <p:nvPr>
            <p:ph idx="1"/>
          </p:nvPr>
        </p:nvSpPr>
        <p:spPr/>
        <p:txBody>
          <a:bodyPr>
            <a:normAutofit/>
          </a:bodyPr>
          <a:lstStyle/>
          <a:p>
            <a:r>
              <a:rPr lang="en-US" dirty="0" smtClean="0"/>
              <a:t>High dose of hormone needed: </a:t>
            </a:r>
            <a:r>
              <a:rPr lang="en-US" dirty="0"/>
              <a:t>e</a:t>
            </a:r>
            <a:r>
              <a:rPr lang="en-US" dirty="0" smtClean="0"/>
              <a:t>.g. 1500 </a:t>
            </a:r>
            <a:r>
              <a:rPr lang="en-US" dirty="0"/>
              <a:t>µg </a:t>
            </a:r>
            <a:r>
              <a:rPr lang="en-US" dirty="0" err="1" smtClean="0"/>
              <a:t>Levonorgestrel</a:t>
            </a:r>
            <a:r>
              <a:rPr lang="en-US" dirty="0" smtClean="0"/>
              <a:t> / tablet, </a:t>
            </a:r>
            <a:br>
              <a:rPr lang="en-US" dirty="0" smtClean="0"/>
            </a:br>
            <a:r>
              <a:rPr lang="en-US" dirty="0" smtClean="0"/>
              <a:t>comparable to 50 (!) daily doses of </a:t>
            </a:r>
            <a:r>
              <a:rPr lang="en-US" dirty="0" err="1" smtClean="0"/>
              <a:t>Levonorgestrel</a:t>
            </a:r>
            <a:r>
              <a:rPr lang="en-US" dirty="0" smtClean="0"/>
              <a:t> in a POP (mini pill)</a:t>
            </a:r>
          </a:p>
          <a:p>
            <a:r>
              <a:rPr lang="en-US" dirty="0" smtClean="0"/>
              <a:t>Therefore only to be used in emergency cases within no more than 72 hours after unprotected intercourse</a:t>
            </a:r>
          </a:p>
          <a:p>
            <a:r>
              <a:rPr lang="en-US" dirty="0" smtClean="0"/>
              <a:t>Not to be used as regular contraceptive method!</a:t>
            </a:r>
          </a:p>
          <a:p>
            <a:r>
              <a:rPr lang="en-US" dirty="0" smtClean="0"/>
              <a:t>Efficacy</a:t>
            </a:r>
            <a:r>
              <a:rPr lang="en-US" dirty="0"/>
              <a:t>: Results from a </a:t>
            </a:r>
            <a:r>
              <a:rPr lang="en-US" dirty="0" smtClean="0"/>
              <a:t>randomized</a:t>
            </a:r>
            <a:r>
              <a:rPr lang="en-US" dirty="0"/>
              <a:t>, double-blind clinical study </a:t>
            </a:r>
            <a:r>
              <a:rPr lang="en-US" dirty="0" smtClean="0"/>
              <a:t/>
            </a:r>
            <a:br>
              <a:rPr lang="en-US" dirty="0" smtClean="0"/>
            </a:br>
            <a:r>
              <a:rPr lang="en-US" dirty="0" smtClean="0"/>
              <a:t>conducted </a:t>
            </a:r>
            <a:r>
              <a:rPr lang="en-US" dirty="0"/>
              <a:t>in 2001 </a:t>
            </a:r>
            <a:r>
              <a:rPr lang="en-US" dirty="0" smtClean="0"/>
              <a:t>(1) </a:t>
            </a:r>
            <a:r>
              <a:rPr lang="en-US" dirty="0"/>
              <a:t>showed that a 1500 microgram single dose of </a:t>
            </a:r>
            <a:r>
              <a:rPr lang="en-US" dirty="0" err="1"/>
              <a:t>Levonelle</a:t>
            </a:r>
            <a:r>
              <a:rPr lang="en-US" dirty="0"/>
              <a:t> 1500 (taken within 72 hours of unprotected sex) prevented 84% of expected pregnancies</a:t>
            </a:r>
          </a:p>
        </p:txBody>
      </p:sp>
      <p:sp>
        <p:nvSpPr>
          <p:cNvPr id="5" name="Textplatzhalter 4"/>
          <p:cNvSpPr>
            <a:spLocks noGrp="1"/>
          </p:cNvSpPr>
          <p:nvPr>
            <p:ph type="body" sz="quarter" idx="13"/>
          </p:nvPr>
        </p:nvSpPr>
        <p:spPr/>
        <p:txBody>
          <a:bodyPr/>
          <a:lstStyle/>
          <a:p>
            <a:r>
              <a:rPr lang="en-US" baseline="30000" dirty="0" smtClean="0"/>
              <a:t>1</a:t>
            </a:r>
            <a:r>
              <a:rPr lang="en-US" dirty="0" smtClean="0"/>
              <a:t>Lancet </a:t>
            </a:r>
            <a:r>
              <a:rPr lang="en-US" dirty="0"/>
              <a:t>2002; 360: 1803-1810</a:t>
            </a:r>
          </a:p>
        </p:txBody>
      </p:sp>
      <p:sp>
        <p:nvSpPr>
          <p:cNvPr id="6" name="Foliennummernplatzhalter 5"/>
          <p:cNvSpPr>
            <a:spLocks noGrp="1"/>
          </p:cNvSpPr>
          <p:nvPr>
            <p:ph type="sldNum" sz="quarter" idx="4"/>
          </p:nvPr>
        </p:nvSpPr>
        <p:spPr/>
        <p:txBody>
          <a:bodyPr/>
          <a:lstStyle/>
          <a:p>
            <a:fld id="{6FF9F0C5-380F-41C2-899A-BAC0F0927E16}" type="slidenum">
              <a:rPr lang="en-US" smtClean="0"/>
              <a:t>60</a:t>
            </a:fld>
            <a:endParaRPr lang="en-US" dirty="0"/>
          </a:p>
        </p:txBody>
      </p:sp>
    </p:spTree>
    <p:extLst>
      <p:ext uri="{BB962C8B-B14F-4D97-AF65-F5344CB8AC3E}">
        <p14:creationId xmlns:p14="http://schemas.microsoft.com/office/powerpoint/2010/main" val="2059915392"/>
      </p:ext>
    </p:extLst>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Efficacy of Emergency contraception </a:t>
            </a:r>
            <a:br>
              <a:rPr lang="en-US" smtClean="0"/>
            </a:br>
            <a:r>
              <a:rPr lang="en-US" smtClean="0"/>
              <a:t>decreases considerably the later it is taken</a:t>
            </a:r>
            <a:endParaRPr lang="en-US" dirty="0"/>
          </a:p>
        </p:txBody>
      </p:sp>
      <p:sp>
        <p:nvSpPr>
          <p:cNvPr id="3" name="Inhaltsplatzhalter 2"/>
          <p:cNvSpPr>
            <a:spLocks noGrp="1"/>
          </p:cNvSpPr>
          <p:nvPr>
            <p:ph idx="1"/>
          </p:nvPr>
        </p:nvSpPr>
        <p:spPr/>
        <p:txBody>
          <a:bodyPr/>
          <a:lstStyle/>
          <a:p>
            <a:r>
              <a:rPr lang="en-US" smtClean="0"/>
              <a:t>Take it as soon as possible after unprotected intercourse</a:t>
            </a:r>
            <a:endParaRPr lang="en-US" dirty="0" smtClean="0"/>
          </a:p>
        </p:txBody>
      </p:sp>
      <p:sp>
        <p:nvSpPr>
          <p:cNvPr id="5" name="Textplatzhalter 4"/>
          <p:cNvSpPr>
            <a:spLocks noGrp="1"/>
          </p:cNvSpPr>
          <p:nvPr>
            <p:ph type="body" sz="quarter" idx="13"/>
          </p:nvPr>
        </p:nvSpPr>
        <p:spPr/>
        <p:txBody>
          <a:bodyPr/>
          <a:lstStyle/>
          <a:p>
            <a:r>
              <a:rPr lang="en-US" smtClean="0"/>
              <a:t>http://www.nhs.uk/Conditions/contraception-guide/Pages/how-effective-emergency-contraception.aspx</a:t>
            </a:r>
            <a:endParaRPr lang="en-US" dirty="0"/>
          </a:p>
        </p:txBody>
      </p:sp>
      <p:sp>
        <p:nvSpPr>
          <p:cNvPr id="6" name="Foliennummernplatzhalter 5"/>
          <p:cNvSpPr>
            <a:spLocks noGrp="1"/>
          </p:cNvSpPr>
          <p:nvPr>
            <p:ph type="sldNum" sz="quarter" idx="4"/>
          </p:nvPr>
        </p:nvSpPr>
        <p:spPr/>
        <p:txBody>
          <a:bodyPr/>
          <a:lstStyle/>
          <a:p>
            <a:fld id="{6FF9F0C5-380F-41C2-899A-BAC0F0927E16}" type="slidenum">
              <a:rPr lang="en-US" smtClean="0"/>
              <a:pPr/>
              <a:t>61</a:t>
            </a:fld>
            <a:endParaRPr lang="en-US" dirty="0"/>
          </a:p>
        </p:txBody>
      </p:sp>
      <p:graphicFrame>
        <p:nvGraphicFramePr>
          <p:cNvPr id="9" name="Diagramm 8"/>
          <p:cNvGraphicFramePr/>
          <p:nvPr>
            <p:extLst>
              <p:ext uri="{D42A27DB-BD31-4B8C-83A1-F6EECF244321}">
                <p14:modId xmlns:p14="http://schemas.microsoft.com/office/powerpoint/2010/main" val="2486391513"/>
              </p:ext>
            </p:extLst>
          </p:nvPr>
        </p:nvGraphicFramePr>
        <p:xfrm>
          <a:off x="1069383" y="1709447"/>
          <a:ext cx="4472763" cy="2659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0352674"/>
      </p:ext>
    </p:extLst>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1762817" y="1311258"/>
            <a:ext cx="5468859" cy="2616942"/>
          </a:xfrm>
          <a:prstGeom prst="rect">
            <a:avLst/>
          </a:prstGeom>
          <a:gradFill flip="none" rotWithShape="1">
            <a:gsLst>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4" name="Rectangle 253"/>
          <p:cNvSpPr/>
          <p:nvPr/>
        </p:nvSpPr>
        <p:spPr bwMode="auto">
          <a:xfrm>
            <a:off x="1758288" y="1312132"/>
            <a:ext cx="5476407" cy="2621973"/>
          </a:xfrm>
          <a:prstGeom prst="rect">
            <a:avLst/>
          </a:prstGeom>
          <a:noFill/>
          <a:ln w="9525" cap="flat" cmpd="sng" algn="ctr">
            <a:noFill/>
            <a:prstDash val="solid"/>
            <a:round/>
            <a:headEnd type="none" w="med" len="med"/>
            <a:tailEnd type="none" w="med" len="med"/>
          </a:ln>
          <a:effectLst/>
        </p:spPr>
        <p:txBody>
          <a:bodyPr/>
          <a:lstStyle/>
          <a:p>
            <a:pPr eaLnBrk="0" hangingPunct="0">
              <a:defRPr/>
            </a:pPr>
            <a:endParaRPr lang="en-GB">
              <a:latin typeface="+mj-lt"/>
            </a:endParaRPr>
          </a:p>
        </p:txBody>
      </p:sp>
      <p:sp>
        <p:nvSpPr>
          <p:cNvPr id="28683" name="TextBox 8"/>
          <p:cNvSpPr txBox="1">
            <a:spLocks noChangeArrowheads="1"/>
          </p:cNvSpPr>
          <p:nvPr/>
        </p:nvSpPr>
        <p:spPr bwMode="auto">
          <a:xfrm>
            <a:off x="1059417" y="2094562"/>
            <a:ext cx="637885"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a:latin typeface="+mj-lt"/>
              </a:rPr>
              <a:t>800</a:t>
            </a:r>
          </a:p>
        </p:txBody>
      </p:sp>
      <p:sp>
        <p:nvSpPr>
          <p:cNvPr id="28684" name="TextBox 9"/>
          <p:cNvSpPr txBox="1">
            <a:spLocks noChangeArrowheads="1"/>
          </p:cNvSpPr>
          <p:nvPr/>
        </p:nvSpPr>
        <p:spPr bwMode="auto">
          <a:xfrm>
            <a:off x="1059417" y="2530719"/>
            <a:ext cx="637885"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a:latin typeface="+mj-lt"/>
              </a:rPr>
              <a:t>600</a:t>
            </a:r>
          </a:p>
        </p:txBody>
      </p:sp>
      <p:sp>
        <p:nvSpPr>
          <p:cNvPr id="28685" name="TextBox 10"/>
          <p:cNvSpPr txBox="1">
            <a:spLocks noChangeArrowheads="1"/>
          </p:cNvSpPr>
          <p:nvPr/>
        </p:nvSpPr>
        <p:spPr bwMode="auto">
          <a:xfrm>
            <a:off x="1059417" y="2966876"/>
            <a:ext cx="637885"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a:latin typeface="+mj-lt"/>
              </a:rPr>
              <a:t>400</a:t>
            </a:r>
          </a:p>
        </p:txBody>
      </p:sp>
      <p:sp>
        <p:nvSpPr>
          <p:cNvPr id="28686" name="TextBox 11"/>
          <p:cNvSpPr txBox="1">
            <a:spLocks noChangeArrowheads="1"/>
          </p:cNvSpPr>
          <p:nvPr/>
        </p:nvSpPr>
        <p:spPr bwMode="auto">
          <a:xfrm>
            <a:off x="1059417" y="3403032"/>
            <a:ext cx="637885"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a:latin typeface="+mj-lt"/>
              </a:rPr>
              <a:t>200</a:t>
            </a:r>
          </a:p>
        </p:txBody>
      </p:sp>
      <p:sp>
        <p:nvSpPr>
          <p:cNvPr id="28687" name="TextBox 12"/>
          <p:cNvSpPr txBox="1">
            <a:spLocks noChangeArrowheads="1"/>
          </p:cNvSpPr>
          <p:nvPr/>
        </p:nvSpPr>
        <p:spPr bwMode="auto">
          <a:xfrm>
            <a:off x="1415870" y="3577496"/>
            <a:ext cx="281432" cy="1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endParaRPr lang="de-DE" altLang="en-US">
              <a:latin typeface="+mj-lt"/>
            </a:endParaRPr>
          </a:p>
        </p:txBody>
      </p:sp>
      <p:sp>
        <p:nvSpPr>
          <p:cNvPr id="28688" name="TextBox 13"/>
          <p:cNvSpPr txBox="1">
            <a:spLocks noChangeArrowheads="1"/>
          </p:cNvSpPr>
          <p:nvPr/>
        </p:nvSpPr>
        <p:spPr bwMode="auto">
          <a:xfrm>
            <a:off x="1237691" y="3839190"/>
            <a:ext cx="459610"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a:latin typeface="+mj-lt"/>
              </a:rPr>
              <a:t>0</a:t>
            </a:r>
          </a:p>
        </p:txBody>
      </p:sp>
      <p:sp>
        <p:nvSpPr>
          <p:cNvPr id="28689" name="TextBox 14"/>
          <p:cNvSpPr txBox="1">
            <a:spLocks noChangeArrowheads="1"/>
          </p:cNvSpPr>
          <p:nvPr/>
        </p:nvSpPr>
        <p:spPr bwMode="auto">
          <a:xfrm>
            <a:off x="881140" y="1222248"/>
            <a:ext cx="816161"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a:latin typeface="+mj-lt"/>
              </a:rPr>
              <a:t>1200</a:t>
            </a:r>
          </a:p>
        </p:txBody>
      </p:sp>
      <p:grpSp>
        <p:nvGrpSpPr>
          <p:cNvPr id="28690" name="Group 261"/>
          <p:cNvGrpSpPr>
            <a:grpSpLocks/>
          </p:cNvGrpSpPr>
          <p:nvPr/>
        </p:nvGrpSpPr>
        <p:grpSpPr bwMode="auto">
          <a:xfrm>
            <a:off x="1646056" y="1313133"/>
            <a:ext cx="115493" cy="2616942"/>
            <a:chOff x="1928371" y="1760416"/>
            <a:chExt cx="121465" cy="3669468"/>
          </a:xfrm>
        </p:grpSpPr>
        <p:cxnSp>
          <p:nvCxnSpPr>
            <p:cNvPr id="8" name="Straight Connector 7"/>
            <p:cNvCxnSpPr/>
            <p:nvPr/>
          </p:nvCxnSpPr>
          <p:spPr>
            <a:xfrm rot="5400000">
              <a:off x="215288" y="3594893"/>
              <a:ext cx="36685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935278" y="1760600"/>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935278" y="2982933"/>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935278" y="3595686"/>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935278" y="4206852"/>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935278" y="4818019"/>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935278" y="5429185"/>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1928928" y="2371766"/>
              <a:ext cx="114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91" name="TextBox 66"/>
          <p:cNvSpPr txBox="1">
            <a:spLocks noChangeArrowheads="1"/>
          </p:cNvSpPr>
          <p:nvPr/>
        </p:nvSpPr>
        <p:spPr bwMode="auto">
          <a:xfrm>
            <a:off x="1059417" y="1658405"/>
            <a:ext cx="637885" cy="17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r>
              <a:rPr lang="en-US" altLang="en-US" dirty="0">
                <a:latin typeface="+mj-lt"/>
              </a:rPr>
              <a:t>1000</a:t>
            </a:r>
          </a:p>
        </p:txBody>
      </p:sp>
      <p:grpSp>
        <p:nvGrpSpPr>
          <p:cNvPr id="28692" name="Group 239"/>
          <p:cNvGrpSpPr>
            <a:grpSpLocks/>
          </p:cNvGrpSpPr>
          <p:nvPr/>
        </p:nvGrpSpPr>
        <p:grpSpPr bwMode="auto">
          <a:xfrm>
            <a:off x="1980080" y="3943618"/>
            <a:ext cx="4646514" cy="396035"/>
            <a:chOff x="2292050" y="5375214"/>
            <a:chExt cx="4886790" cy="555319"/>
          </a:xfrm>
        </p:grpSpPr>
        <p:sp>
          <p:nvSpPr>
            <p:cNvPr id="28805" name="TextBox 25"/>
            <p:cNvSpPr txBox="1">
              <a:spLocks noChangeArrowheads="1"/>
            </p:cNvSpPr>
            <p:nvPr/>
          </p:nvSpPr>
          <p:spPr bwMode="auto">
            <a:xfrm rot="-2700000">
              <a:off x="2292050" y="5375214"/>
              <a:ext cx="582335" cy="5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200">
                  <a:latin typeface="+mj-lt"/>
                </a:rPr>
                <a:t>Aug</a:t>
              </a:r>
            </a:p>
          </p:txBody>
        </p:sp>
        <p:sp>
          <p:nvSpPr>
            <p:cNvPr id="28806" name="TextBox 26"/>
            <p:cNvSpPr txBox="1">
              <a:spLocks noChangeArrowheads="1"/>
            </p:cNvSpPr>
            <p:nvPr/>
          </p:nvSpPr>
          <p:spPr bwMode="auto">
            <a:xfrm rot="-2700000">
              <a:off x="2529070" y="5375214"/>
              <a:ext cx="582335" cy="5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200">
                  <a:latin typeface="+mj-lt"/>
                </a:rPr>
                <a:t>Oct</a:t>
              </a:r>
            </a:p>
          </p:txBody>
        </p:sp>
        <p:sp>
          <p:nvSpPr>
            <p:cNvPr id="28807" name="TextBox 29"/>
            <p:cNvSpPr txBox="1">
              <a:spLocks noChangeArrowheads="1"/>
            </p:cNvSpPr>
            <p:nvPr/>
          </p:nvSpPr>
          <p:spPr bwMode="auto">
            <a:xfrm rot="-2700000">
              <a:off x="3240129" y="5375214"/>
              <a:ext cx="582335" cy="5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200">
                  <a:latin typeface="+mj-lt"/>
                </a:rPr>
                <a:t>Apr</a:t>
              </a:r>
            </a:p>
          </p:txBody>
        </p:sp>
        <p:sp>
          <p:nvSpPr>
            <p:cNvPr id="28808" name="TextBox 101"/>
            <p:cNvSpPr txBox="1">
              <a:spLocks noChangeArrowheads="1"/>
            </p:cNvSpPr>
            <p:nvPr/>
          </p:nvSpPr>
          <p:spPr bwMode="auto">
            <a:xfrm rot="-2700000">
              <a:off x="4662247" y="5375214"/>
              <a:ext cx="582335" cy="5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200">
                  <a:latin typeface="+mj-lt"/>
                </a:rPr>
                <a:t>Apr</a:t>
              </a:r>
            </a:p>
          </p:txBody>
        </p:sp>
        <p:sp>
          <p:nvSpPr>
            <p:cNvPr id="28809" name="TextBox 103"/>
            <p:cNvSpPr txBox="1">
              <a:spLocks noChangeArrowheads="1"/>
            </p:cNvSpPr>
            <p:nvPr/>
          </p:nvSpPr>
          <p:spPr bwMode="auto">
            <a:xfrm rot="-2700000">
              <a:off x="5151527" y="5375214"/>
              <a:ext cx="582335" cy="5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200">
                  <a:latin typeface="+mj-lt"/>
                </a:rPr>
                <a:t>Aug</a:t>
              </a:r>
            </a:p>
          </p:txBody>
        </p:sp>
        <p:sp>
          <p:nvSpPr>
            <p:cNvPr id="28810" name="TextBox 126"/>
            <p:cNvSpPr txBox="1">
              <a:spLocks noChangeArrowheads="1"/>
            </p:cNvSpPr>
            <p:nvPr/>
          </p:nvSpPr>
          <p:spPr bwMode="auto">
            <a:xfrm rot="-2700000">
              <a:off x="6596505" y="5375214"/>
              <a:ext cx="582335" cy="5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200">
                  <a:latin typeface="+mj-lt"/>
                </a:rPr>
                <a:t>Aug</a:t>
              </a:r>
            </a:p>
          </p:txBody>
        </p:sp>
      </p:grpSp>
      <p:grpSp>
        <p:nvGrpSpPr>
          <p:cNvPr id="24" name="Gruppieren 23"/>
          <p:cNvGrpSpPr/>
          <p:nvPr/>
        </p:nvGrpSpPr>
        <p:grpSpPr>
          <a:xfrm>
            <a:off x="1431709" y="3957203"/>
            <a:ext cx="6099790" cy="396036"/>
            <a:chOff x="1431709" y="3957203"/>
            <a:chExt cx="6099790" cy="396036"/>
          </a:xfrm>
        </p:grpSpPr>
        <p:sp>
          <p:nvSpPr>
            <p:cNvPr id="28786" name="TextBox 23"/>
            <p:cNvSpPr txBox="1">
              <a:spLocks noChangeArrowheads="1"/>
            </p:cNvSpPr>
            <p:nvPr/>
          </p:nvSpPr>
          <p:spPr bwMode="auto">
            <a:xfrm rot="18900000">
              <a:off x="1431709"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dirty="0">
                  <a:latin typeface="+mj-lt"/>
                </a:rPr>
                <a:t>Apr</a:t>
              </a:r>
            </a:p>
          </p:txBody>
        </p:sp>
        <p:sp>
          <p:nvSpPr>
            <p:cNvPr id="28787" name="TextBox 24"/>
            <p:cNvSpPr txBox="1">
              <a:spLocks noChangeArrowheads="1"/>
            </p:cNvSpPr>
            <p:nvPr/>
          </p:nvSpPr>
          <p:spPr bwMode="auto">
            <a:xfrm rot="18900000">
              <a:off x="1754713"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Jun</a:t>
              </a:r>
            </a:p>
          </p:txBody>
        </p:sp>
        <p:sp>
          <p:nvSpPr>
            <p:cNvPr id="28788" name="TextBox 27"/>
            <p:cNvSpPr txBox="1">
              <a:spLocks noChangeArrowheads="1"/>
            </p:cNvSpPr>
            <p:nvPr/>
          </p:nvSpPr>
          <p:spPr bwMode="auto">
            <a:xfrm rot="18900000">
              <a:off x="2430811"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Dec</a:t>
              </a:r>
            </a:p>
          </p:txBody>
        </p:sp>
        <p:sp>
          <p:nvSpPr>
            <p:cNvPr id="28789" name="TextBox 28"/>
            <p:cNvSpPr txBox="1">
              <a:spLocks noChangeArrowheads="1"/>
            </p:cNvSpPr>
            <p:nvPr/>
          </p:nvSpPr>
          <p:spPr bwMode="auto">
            <a:xfrm rot="18900000">
              <a:off x="2656177"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Feb</a:t>
              </a:r>
            </a:p>
          </p:txBody>
        </p:sp>
        <p:sp>
          <p:nvSpPr>
            <p:cNvPr id="28790" name="TextBox 102"/>
            <p:cNvSpPr txBox="1">
              <a:spLocks noChangeArrowheads="1"/>
            </p:cNvSpPr>
            <p:nvPr/>
          </p:nvSpPr>
          <p:spPr bwMode="auto">
            <a:xfrm rot="18900000">
              <a:off x="4459103"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Jun</a:t>
              </a:r>
            </a:p>
          </p:txBody>
        </p:sp>
        <p:sp>
          <p:nvSpPr>
            <p:cNvPr id="28791" name="TextBox 104"/>
            <p:cNvSpPr txBox="1">
              <a:spLocks noChangeArrowheads="1"/>
            </p:cNvSpPr>
            <p:nvPr/>
          </p:nvSpPr>
          <p:spPr bwMode="auto">
            <a:xfrm rot="18900000">
              <a:off x="4931570"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Oct</a:t>
              </a:r>
            </a:p>
          </p:txBody>
        </p:sp>
        <p:sp>
          <p:nvSpPr>
            <p:cNvPr id="28792" name="TextBox 105"/>
            <p:cNvSpPr txBox="1">
              <a:spLocks noChangeArrowheads="1"/>
            </p:cNvSpPr>
            <p:nvPr/>
          </p:nvSpPr>
          <p:spPr bwMode="auto">
            <a:xfrm rot="18900000">
              <a:off x="5164181"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Dec</a:t>
              </a:r>
            </a:p>
          </p:txBody>
        </p:sp>
        <p:sp>
          <p:nvSpPr>
            <p:cNvPr id="28793" name="TextBox 106"/>
            <p:cNvSpPr txBox="1">
              <a:spLocks noChangeArrowheads="1"/>
            </p:cNvSpPr>
            <p:nvPr/>
          </p:nvSpPr>
          <p:spPr bwMode="auto">
            <a:xfrm rot="18900000">
              <a:off x="5389546"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Feb</a:t>
              </a:r>
            </a:p>
          </p:txBody>
        </p:sp>
        <p:sp>
          <p:nvSpPr>
            <p:cNvPr id="28794" name="TextBox 107"/>
            <p:cNvSpPr txBox="1">
              <a:spLocks noChangeArrowheads="1"/>
            </p:cNvSpPr>
            <p:nvPr/>
          </p:nvSpPr>
          <p:spPr bwMode="auto">
            <a:xfrm rot="18900000">
              <a:off x="5622159"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Apr</a:t>
              </a:r>
            </a:p>
          </p:txBody>
        </p:sp>
        <p:sp>
          <p:nvSpPr>
            <p:cNvPr id="28795" name="TextBox 118"/>
            <p:cNvSpPr txBox="1">
              <a:spLocks noChangeArrowheads="1"/>
            </p:cNvSpPr>
            <p:nvPr/>
          </p:nvSpPr>
          <p:spPr bwMode="auto">
            <a:xfrm rot="18900000">
              <a:off x="3106908"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Jun</a:t>
              </a:r>
            </a:p>
          </p:txBody>
        </p:sp>
        <p:sp>
          <p:nvSpPr>
            <p:cNvPr id="28796" name="TextBox 119"/>
            <p:cNvSpPr txBox="1">
              <a:spLocks noChangeArrowheads="1"/>
            </p:cNvSpPr>
            <p:nvPr/>
          </p:nvSpPr>
          <p:spPr bwMode="auto">
            <a:xfrm rot="18900000">
              <a:off x="3332274"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Aug</a:t>
              </a:r>
            </a:p>
          </p:txBody>
        </p:sp>
        <p:sp>
          <p:nvSpPr>
            <p:cNvPr id="28797" name="TextBox 120"/>
            <p:cNvSpPr txBox="1">
              <a:spLocks noChangeArrowheads="1"/>
            </p:cNvSpPr>
            <p:nvPr/>
          </p:nvSpPr>
          <p:spPr bwMode="auto">
            <a:xfrm rot="18900000">
              <a:off x="3557640"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Oct</a:t>
              </a:r>
            </a:p>
          </p:txBody>
        </p:sp>
        <p:sp>
          <p:nvSpPr>
            <p:cNvPr id="28798" name="TextBox 121"/>
            <p:cNvSpPr txBox="1">
              <a:spLocks noChangeArrowheads="1"/>
            </p:cNvSpPr>
            <p:nvPr/>
          </p:nvSpPr>
          <p:spPr bwMode="auto">
            <a:xfrm rot="18900000">
              <a:off x="3783005"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Dec</a:t>
              </a:r>
            </a:p>
          </p:txBody>
        </p:sp>
        <p:sp>
          <p:nvSpPr>
            <p:cNvPr id="28799" name="TextBox 122"/>
            <p:cNvSpPr txBox="1">
              <a:spLocks noChangeArrowheads="1"/>
            </p:cNvSpPr>
            <p:nvPr/>
          </p:nvSpPr>
          <p:spPr bwMode="auto">
            <a:xfrm rot="18900000">
              <a:off x="4008371"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Feb</a:t>
              </a:r>
            </a:p>
          </p:txBody>
        </p:sp>
        <p:sp>
          <p:nvSpPr>
            <p:cNvPr id="28800" name="TextBox 125"/>
            <p:cNvSpPr txBox="1">
              <a:spLocks noChangeArrowheads="1"/>
            </p:cNvSpPr>
            <p:nvPr/>
          </p:nvSpPr>
          <p:spPr bwMode="auto">
            <a:xfrm rot="18900000">
              <a:off x="5847524"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Jun</a:t>
              </a:r>
            </a:p>
          </p:txBody>
        </p:sp>
        <p:sp>
          <p:nvSpPr>
            <p:cNvPr id="28801" name="TextBox 127"/>
            <p:cNvSpPr txBox="1">
              <a:spLocks noChangeArrowheads="1"/>
            </p:cNvSpPr>
            <p:nvPr/>
          </p:nvSpPr>
          <p:spPr bwMode="auto">
            <a:xfrm rot="18900000">
              <a:off x="6298255"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Oct</a:t>
              </a:r>
            </a:p>
          </p:txBody>
        </p:sp>
        <p:sp>
          <p:nvSpPr>
            <p:cNvPr id="28802" name="TextBox 128"/>
            <p:cNvSpPr txBox="1">
              <a:spLocks noChangeArrowheads="1"/>
            </p:cNvSpPr>
            <p:nvPr/>
          </p:nvSpPr>
          <p:spPr bwMode="auto">
            <a:xfrm rot="18900000">
              <a:off x="6509132"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Dec</a:t>
              </a:r>
            </a:p>
          </p:txBody>
        </p:sp>
        <p:sp>
          <p:nvSpPr>
            <p:cNvPr id="28803" name="TextBox 129"/>
            <p:cNvSpPr txBox="1">
              <a:spLocks noChangeArrowheads="1"/>
            </p:cNvSpPr>
            <p:nvPr/>
          </p:nvSpPr>
          <p:spPr bwMode="auto">
            <a:xfrm rot="18900000">
              <a:off x="6748982"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Feb</a:t>
              </a:r>
            </a:p>
          </p:txBody>
        </p:sp>
        <p:sp>
          <p:nvSpPr>
            <p:cNvPr id="28804" name="TextBox 130"/>
            <p:cNvSpPr txBox="1">
              <a:spLocks noChangeArrowheads="1"/>
            </p:cNvSpPr>
            <p:nvPr/>
          </p:nvSpPr>
          <p:spPr bwMode="auto">
            <a:xfrm rot="18900000">
              <a:off x="6977796" y="3957203"/>
              <a:ext cx="553703" cy="3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sz="1100">
                  <a:latin typeface="+mj-lt"/>
                </a:rPr>
                <a:t>Apr</a:t>
              </a:r>
            </a:p>
          </p:txBody>
        </p:sp>
      </p:grpSp>
      <p:grpSp>
        <p:nvGrpSpPr>
          <p:cNvPr id="28694" name="Group 240"/>
          <p:cNvGrpSpPr>
            <a:grpSpLocks/>
          </p:cNvGrpSpPr>
          <p:nvPr/>
        </p:nvGrpSpPr>
        <p:grpSpPr bwMode="auto">
          <a:xfrm>
            <a:off x="1753474" y="3929307"/>
            <a:ext cx="5477474" cy="54581"/>
            <a:chOff x="2060396" y="5433570"/>
            <a:chExt cx="5760720" cy="76534"/>
          </a:xfrm>
        </p:grpSpPr>
        <p:cxnSp>
          <p:nvCxnSpPr>
            <p:cNvPr id="23" name="Straight Connector 22"/>
            <p:cNvCxnSpPr/>
            <p:nvPr/>
          </p:nvCxnSpPr>
          <p:spPr>
            <a:xfrm>
              <a:off x="2060696" y="5433948"/>
              <a:ext cx="5761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032123"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21733"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2270254"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3229128"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186415"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145290"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624727"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862858"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102577"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6342295"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6582015"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2509972"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2749691"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989409"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3468847"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708566"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948284"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426134"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4665852"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905572"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5385009"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H="1">
              <a:off x="7061452"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7301170"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H="1">
              <a:off x="7539301"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7779020" y="5472046"/>
              <a:ext cx="7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95" name="TextBox 140"/>
          <p:cNvSpPr txBox="1">
            <a:spLocks noChangeArrowheads="1"/>
          </p:cNvSpPr>
          <p:nvPr/>
        </p:nvSpPr>
        <p:spPr bwMode="auto">
          <a:xfrm>
            <a:off x="1752137" y="4227604"/>
            <a:ext cx="72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dirty="0">
                <a:latin typeface="+mj-lt"/>
              </a:rPr>
              <a:t>1995</a:t>
            </a:r>
          </a:p>
        </p:txBody>
      </p:sp>
      <p:sp>
        <p:nvSpPr>
          <p:cNvPr id="28696" name="TextBox 141"/>
          <p:cNvSpPr txBox="1">
            <a:spLocks noChangeArrowheads="1"/>
          </p:cNvSpPr>
          <p:nvPr/>
        </p:nvSpPr>
        <p:spPr bwMode="auto">
          <a:xfrm>
            <a:off x="2963919" y="4227606"/>
            <a:ext cx="72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a:latin typeface="+mj-lt"/>
              </a:rPr>
              <a:t>1996</a:t>
            </a:r>
          </a:p>
        </p:txBody>
      </p:sp>
      <p:sp>
        <p:nvSpPr>
          <p:cNvPr id="28697" name="TextBox 142"/>
          <p:cNvSpPr txBox="1">
            <a:spLocks noChangeArrowheads="1"/>
          </p:cNvSpPr>
          <p:nvPr/>
        </p:nvSpPr>
        <p:spPr bwMode="auto">
          <a:xfrm>
            <a:off x="4298872" y="4227605"/>
            <a:ext cx="72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a:latin typeface="+mj-lt"/>
              </a:rPr>
              <a:t>1997</a:t>
            </a:r>
          </a:p>
        </p:txBody>
      </p:sp>
      <p:sp>
        <p:nvSpPr>
          <p:cNvPr id="28698" name="TextBox 143"/>
          <p:cNvSpPr txBox="1">
            <a:spLocks noChangeArrowheads="1"/>
          </p:cNvSpPr>
          <p:nvPr/>
        </p:nvSpPr>
        <p:spPr bwMode="auto">
          <a:xfrm>
            <a:off x="5670052" y="4227605"/>
            <a:ext cx="72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a:latin typeface="+mj-lt"/>
              </a:rPr>
              <a:t>1998</a:t>
            </a:r>
          </a:p>
        </p:txBody>
      </p:sp>
      <p:sp>
        <p:nvSpPr>
          <p:cNvPr id="28699" name="TextBox 144"/>
          <p:cNvSpPr txBox="1">
            <a:spLocks noChangeArrowheads="1"/>
          </p:cNvSpPr>
          <p:nvPr/>
        </p:nvSpPr>
        <p:spPr bwMode="auto">
          <a:xfrm>
            <a:off x="6599266" y="4227605"/>
            <a:ext cx="72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a:latin typeface="+mj-lt"/>
              </a:rPr>
              <a:t>1999</a:t>
            </a:r>
          </a:p>
        </p:txBody>
      </p:sp>
      <p:sp>
        <p:nvSpPr>
          <p:cNvPr id="28700" name="TextBox 145"/>
          <p:cNvSpPr txBox="1">
            <a:spLocks noChangeArrowheads="1"/>
          </p:cNvSpPr>
          <p:nvPr/>
        </p:nvSpPr>
        <p:spPr bwMode="auto">
          <a:xfrm>
            <a:off x="2177196" y="3306089"/>
            <a:ext cx="1398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altLang="en-US" dirty="0">
                <a:latin typeface="+mj-lt"/>
              </a:rPr>
              <a:t>Oxfordshire</a:t>
            </a:r>
          </a:p>
        </p:txBody>
      </p:sp>
      <p:sp>
        <p:nvSpPr>
          <p:cNvPr id="28701" name="TextBox 146"/>
          <p:cNvSpPr txBox="1">
            <a:spLocks noChangeArrowheads="1"/>
          </p:cNvSpPr>
          <p:nvPr/>
        </p:nvSpPr>
        <p:spPr bwMode="auto">
          <a:xfrm>
            <a:off x="4546421" y="1360990"/>
            <a:ext cx="139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a:latin typeface="+mj-lt"/>
              </a:rPr>
              <a:t>Summer </a:t>
            </a:r>
          </a:p>
          <a:p>
            <a:pPr algn="ctr" eaLnBrk="0" hangingPunct="0"/>
            <a:r>
              <a:rPr lang="en-GB" altLang="en-US">
                <a:latin typeface="+mj-lt"/>
              </a:rPr>
              <a:t>holidays</a:t>
            </a:r>
          </a:p>
        </p:txBody>
      </p:sp>
      <p:sp>
        <p:nvSpPr>
          <p:cNvPr id="28702" name="TextBox 147"/>
          <p:cNvSpPr txBox="1">
            <a:spLocks noChangeArrowheads="1"/>
          </p:cNvSpPr>
          <p:nvPr/>
        </p:nvSpPr>
        <p:spPr bwMode="auto">
          <a:xfrm>
            <a:off x="3401658" y="2753091"/>
            <a:ext cx="139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a:latin typeface="+mj-lt"/>
              </a:rPr>
              <a:t>Christmas </a:t>
            </a:r>
          </a:p>
          <a:p>
            <a:pPr algn="ctr" eaLnBrk="0" hangingPunct="0"/>
            <a:r>
              <a:rPr lang="en-GB" altLang="en-US">
                <a:latin typeface="+mj-lt"/>
              </a:rPr>
              <a:t>holidays</a:t>
            </a:r>
          </a:p>
        </p:txBody>
      </p:sp>
      <p:sp>
        <p:nvSpPr>
          <p:cNvPr id="28703" name="TextBox 148"/>
          <p:cNvSpPr txBox="1">
            <a:spLocks noChangeArrowheads="1"/>
          </p:cNvSpPr>
          <p:nvPr/>
        </p:nvSpPr>
        <p:spPr bwMode="auto">
          <a:xfrm>
            <a:off x="2177196" y="3512471"/>
            <a:ext cx="1872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GB" altLang="en-US" dirty="0">
                <a:latin typeface="+mj-lt"/>
              </a:rPr>
              <a:t>Rest of England</a:t>
            </a:r>
          </a:p>
        </p:txBody>
      </p:sp>
      <p:sp>
        <p:nvSpPr>
          <p:cNvPr id="28704" name="TextBox 149"/>
          <p:cNvSpPr txBox="1">
            <a:spLocks noChangeArrowheads="1"/>
          </p:cNvSpPr>
          <p:nvPr/>
        </p:nvSpPr>
        <p:spPr bwMode="auto">
          <a:xfrm rot="16200000">
            <a:off x="-502127" y="2173492"/>
            <a:ext cx="2544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GB" altLang="en-US" dirty="0">
                <a:latin typeface="+mj-lt"/>
              </a:rPr>
              <a:t>No. of items prescribed/million patients</a:t>
            </a:r>
          </a:p>
        </p:txBody>
      </p:sp>
      <p:sp>
        <p:nvSpPr>
          <p:cNvPr id="28705" name="Freeform 155"/>
          <p:cNvSpPr>
            <a:spLocks/>
          </p:cNvSpPr>
          <p:nvPr/>
        </p:nvSpPr>
        <p:spPr bwMode="auto">
          <a:xfrm>
            <a:off x="1758174" y="1494365"/>
            <a:ext cx="5494380" cy="1321221"/>
          </a:xfrm>
          <a:custGeom>
            <a:avLst/>
            <a:gdLst>
              <a:gd name="T0" fmla="*/ 0 w 5778500"/>
              <a:gd name="T1" fmla="*/ 1135063 h 1852612"/>
              <a:gd name="T2" fmla="*/ 88900 w 5778500"/>
              <a:gd name="T3" fmla="*/ 633413 h 1852612"/>
              <a:gd name="T4" fmla="*/ 234950 w 5778500"/>
              <a:gd name="T5" fmla="*/ 581026 h 1852612"/>
              <a:gd name="T6" fmla="*/ 349251 w 5778500"/>
              <a:gd name="T7" fmla="*/ 309564 h 1852612"/>
              <a:gd name="T8" fmla="*/ 477838 w 5778500"/>
              <a:gd name="T9" fmla="*/ 547689 h 1852612"/>
              <a:gd name="T10" fmla="*/ 596900 w 5778500"/>
              <a:gd name="T11" fmla="*/ 947739 h 1852612"/>
              <a:gd name="T12" fmla="*/ 706438 w 5778500"/>
              <a:gd name="T13" fmla="*/ 1219202 h 1852612"/>
              <a:gd name="T14" fmla="*/ 820738 w 5778500"/>
              <a:gd name="T15" fmla="*/ 1390651 h 1852612"/>
              <a:gd name="T16" fmla="*/ 1054100 w 5778500"/>
              <a:gd name="T17" fmla="*/ 1252538 h 1852612"/>
              <a:gd name="T18" fmla="*/ 1177925 w 5778500"/>
              <a:gd name="T19" fmla="*/ 1385888 h 1852612"/>
              <a:gd name="T20" fmla="*/ 1306513 w 5778500"/>
              <a:gd name="T21" fmla="*/ 1338263 h 1852612"/>
              <a:gd name="T22" fmla="*/ 1430338 w 5778500"/>
              <a:gd name="T23" fmla="*/ 1295401 h 1852612"/>
              <a:gd name="T24" fmla="*/ 1549400 w 5778500"/>
              <a:gd name="T25" fmla="*/ 1095376 h 1852612"/>
              <a:gd name="T26" fmla="*/ 1658938 w 5778500"/>
              <a:gd name="T27" fmla="*/ 919163 h 1852612"/>
              <a:gd name="T28" fmla="*/ 1763713 w 5778500"/>
              <a:gd name="T29" fmla="*/ 180976 h 1852612"/>
              <a:gd name="T30" fmla="*/ 1901825 w 5778500"/>
              <a:gd name="T31" fmla="*/ 476251 h 1852612"/>
              <a:gd name="T32" fmla="*/ 2001838 w 5778500"/>
              <a:gd name="T33" fmla="*/ 1147763 h 1852612"/>
              <a:gd name="T34" fmla="*/ 2128838 w 5778500"/>
              <a:gd name="T35" fmla="*/ 1323976 h 1852612"/>
              <a:gd name="T36" fmla="*/ 2273300 w 5778500"/>
              <a:gd name="T37" fmla="*/ 1633538 h 1852612"/>
              <a:gd name="T38" fmla="*/ 2354262 w 5778500"/>
              <a:gd name="T39" fmla="*/ 1700212 h 1852612"/>
              <a:gd name="T40" fmla="*/ 2468562 w 5778500"/>
              <a:gd name="T41" fmla="*/ 1443037 h 1852612"/>
              <a:gd name="T42" fmla="*/ 2601912 w 5778500"/>
              <a:gd name="T43" fmla="*/ 1738312 h 1852612"/>
              <a:gd name="T44" fmla="*/ 2699544 w 5778500"/>
              <a:gd name="T45" fmla="*/ 1304925 h 1852612"/>
              <a:gd name="T46" fmla="*/ 2825750 w 5778500"/>
              <a:gd name="T47" fmla="*/ 1285875 h 1852612"/>
              <a:gd name="T48" fmla="*/ 2954338 w 5778500"/>
              <a:gd name="T49" fmla="*/ 923925 h 1852612"/>
              <a:gd name="T50" fmla="*/ 3054350 w 5778500"/>
              <a:gd name="T51" fmla="*/ 742950 h 1852612"/>
              <a:gd name="T52" fmla="*/ 3173412 w 5778500"/>
              <a:gd name="T53" fmla="*/ 252412 h 1852612"/>
              <a:gd name="T54" fmla="*/ 3311524 w 5778500"/>
              <a:gd name="T55" fmla="*/ 842962 h 1852612"/>
              <a:gd name="T56" fmla="*/ 3406774 w 5778500"/>
              <a:gd name="T57" fmla="*/ 1295400 h 1852612"/>
              <a:gd name="T58" fmla="*/ 3535362 w 5778500"/>
              <a:gd name="T59" fmla="*/ 1252537 h 1852612"/>
              <a:gd name="T60" fmla="*/ 3649662 w 5778500"/>
              <a:gd name="T61" fmla="*/ 1771650 h 1852612"/>
              <a:gd name="T62" fmla="*/ 3778250 w 5778500"/>
              <a:gd name="T63" fmla="*/ 1538287 h 1852612"/>
              <a:gd name="T64" fmla="*/ 3902074 w 5778500"/>
              <a:gd name="T65" fmla="*/ 1638300 h 1852612"/>
              <a:gd name="T66" fmla="*/ 4011612 w 5778500"/>
              <a:gd name="T67" fmla="*/ 1671637 h 1852612"/>
              <a:gd name="T68" fmla="*/ 4125912 w 5778500"/>
              <a:gd name="T69" fmla="*/ 1447800 h 1852612"/>
              <a:gd name="T70" fmla="*/ 4235449 w 5778500"/>
              <a:gd name="T71" fmla="*/ 1524000 h 1852612"/>
              <a:gd name="T72" fmla="*/ 4368800 w 5778500"/>
              <a:gd name="T73" fmla="*/ 1081087 h 1852612"/>
              <a:gd name="T74" fmla="*/ 4473572 w 5778500"/>
              <a:gd name="T75" fmla="*/ 862012 h 1852612"/>
              <a:gd name="T76" fmla="*/ 4602160 w 5778500"/>
              <a:gd name="T77" fmla="*/ 0 h 1852612"/>
              <a:gd name="T78" fmla="*/ 4711700 w 5778500"/>
              <a:gd name="T79" fmla="*/ 471487 h 1852612"/>
              <a:gd name="T80" fmla="*/ 4835524 w 5778500"/>
              <a:gd name="T81" fmla="*/ 1057275 h 1852612"/>
              <a:gd name="T82" fmla="*/ 4945060 w 5778500"/>
              <a:gd name="T83" fmla="*/ 1328737 h 1852612"/>
              <a:gd name="T84" fmla="*/ 5073648 w 5778500"/>
              <a:gd name="T85" fmla="*/ 1852612 h 1852612"/>
              <a:gd name="T86" fmla="*/ 5168900 w 5778500"/>
              <a:gd name="T87" fmla="*/ 1490662 h 1852612"/>
              <a:gd name="T88" fmla="*/ 5307012 w 5778500"/>
              <a:gd name="T89" fmla="*/ 1847850 h 1852612"/>
              <a:gd name="T90" fmla="*/ 5426072 w 5778500"/>
              <a:gd name="T91" fmla="*/ 1843087 h 1852612"/>
              <a:gd name="T92" fmla="*/ 5505448 w 5778500"/>
              <a:gd name="T93" fmla="*/ 1284287 h 1852612"/>
              <a:gd name="T94" fmla="*/ 5521324 w 5778500"/>
              <a:gd name="T95" fmla="*/ 1162050 h 1852612"/>
              <a:gd name="T96" fmla="*/ 5664200 w 5778500"/>
              <a:gd name="T97" fmla="*/ 1322387 h 1852612"/>
              <a:gd name="T98" fmla="*/ 5778500 w 5778500"/>
              <a:gd name="T99" fmla="*/ 1020763 h 1852612"/>
              <a:gd name="T100" fmla="*/ 5778500 w 5778500"/>
              <a:gd name="T101" fmla="*/ 1020763 h 1852612"/>
              <a:gd name="T102" fmla="*/ 5778500 w 5778500"/>
              <a:gd name="T103" fmla="*/ 1020763 h 18526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8500" h="1852612">
                <a:moveTo>
                  <a:pt x="0" y="1135063"/>
                </a:moveTo>
                <a:lnTo>
                  <a:pt x="88900" y="633413"/>
                </a:lnTo>
                <a:lnTo>
                  <a:pt x="234950" y="581026"/>
                </a:lnTo>
                <a:lnTo>
                  <a:pt x="349251" y="309564"/>
                </a:lnTo>
                <a:lnTo>
                  <a:pt x="477838" y="547689"/>
                </a:lnTo>
                <a:lnTo>
                  <a:pt x="596900" y="947739"/>
                </a:lnTo>
                <a:lnTo>
                  <a:pt x="706438" y="1219202"/>
                </a:lnTo>
                <a:lnTo>
                  <a:pt x="820738" y="1390651"/>
                </a:lnTo>
                <a:cubicBezTo>
                  <a:pt x="898525" y="1344613"/>
                  <a:pt x="947738" y="1389063"/>
                  <a:pt x="1054100" y="1252538"/>
                </a:cubicBezTo>
                <a:lnTo>
                  <a:pt x="1177925" y="1385888"/>
                </a:lnTo>
                <a:lnTo>
                  <a:pt x="1306513" y="1338263"/>
                </a:lnTo>
                <a:lnTo>
                  <a:pt x="1430338" y="1295401"/>
                </a:lnTo>
                <a:lnTo>
                  <a:pt x="1549400" y="1095376"/>
                </a:lnTo>
                <a:lnTo>
                  <a:pt x="1658938" y="919163"/>
                </a:lnTo>
                <a:lnTo>
                  <a:pt x="1763713" y="180976"/>
                </a:lnTo>
                <a:lnTo>
                  <a:pt x="1901825" y="476251"/>
                </a:lnTo>
                <a:lnTo>
                  <a:pt x="2001838" y="1147763"/>
                </a:lnTo>
                <a:lnTo>
                  <a:pt x="2128838" y="1323976"/>
                </a:lnTo>
                <a:lnTo>
                  <a:pt x="2273300" y="1633538"/>
                </a:lnTo>
                <a:lnTo>
                  <a:pt x="2354263" y="1700212"/>
                </a:lnTo>
                <a:lnTo>
                  <a:pt x="2468563" y="1443037"/>
                </a:lnTo>
                <a:lnTo>
                  <a:pt x="2601913" y="1738312"/>
                </a:lnTo>
                <a:lnTo>
                  <a:pt x="2699544" y="1304925"/>
                </a:lnTo>
                <a:lnTo>
                  <a:pt x="2825750" y="1285875"/>
                </a:lnTo>
                <a:lnTo>
                  <a:pt x="2954338" y="923925"/>
                </a:lnTo>
                <a:lnTo>
                  <a:pt x="3054350" y="742950"/>
                </a:lnTo>
                <a:lnTo>
                  <a:pt x="3173413" y="252412"/>
                </a:lnTo>
                <a:lnTo>
                  <a:pt x="3311525" y="842962"/>
                </a:lnTo>
                <a:lnTo>
                  <a:pt x="3406775" y="1295400"/>
                </a:lnTo>
                <a:lnTo>
                  <a:pt x="3535363" y="1252537"/>
                </a:lnTo>
                <a:lnTo>
                  <a:pt x="3649663" y="1771650"/>
                </a:lnTo>
                <a:lnTo>
                  <a:pt x="3778250" y="1538287"/>
                </a:lnTo>
                <a:lnTo>
                  <a:pt x="3902075" y="1638300"/>
                </a:lnTo>
                <a:lnTo>
                  <a:pt x="4011613" y="1671637"/>
                </a:lnTo>
                <a:lnTo>
                  <a:pt x="4125913" y="1447800"/>
                </a:lnTo>
                <a:lnTo>
                  <a:pt x="4235450" y="1524000"/>
                </a:lnTo>
                <a:lnTo>
                  <a:pt x="4368800" y="1081087"/>
                </a:lnTo>
                <a:lnTo>
                  <a:pt x="4473575" y="862012"/>
                </a:lnTo>
                <a:lnTo>
                  <a:pt x="4602163" y="0"/>
                </a:lnTo>
                <a:lnTo>
                  <a:pt x="4711700" y="471487"/>
                </a:lnTo>
                <a:lnTo>
                  <a:pt x="4835525" y="1057275"/>
                </a:lnTo>
                <a:lnTo>
                  <a:pt x="4945063" y="1328737"/>
                </a:lnTo>
                <a:lnTo>
                  <a:pt x="5073650" y="1852612"/>
                </a:lnTo>
                <a:lnTo>
                  <a:pt x="5168900" y="1490662"/>
                </a:lnTo>
                <a:lnTo>
                  <a:pt x="5307013" y="1847850"/>
                </a:lnTo>
                <a:lnTo>
                  <a:pt x="5426075" y="1843087"/>
                </a:lnTo>
                <a:cubicBezTo>
                  <a:pt x="5457031" y="1749160"/>
                  <a:pt x="5489575" y="1397793"/>
                  <a:pt x="5505450" y="1284287"/>
                </a:cubicBezTo>
                <a:cubicBezTo>
                  <a:pt x="5521325" y="1170781"/>
                  <a:pt x="5493808" y="1151996"/>
                  <a:pt x="5521325" y="1162050"/>
                </a:cubicBezTo>
                <a:cubicBezTo>
                  <a:pt x="5563129" y="1068388"/>
                  <a:pt x="5621338" y="1345935"/>
                  <a:pt x="5664200" y="1322387"/>
                </a:cubicBezTo>
                <a:cubicBezTo>
                  <a:pt x="5707062" y="1298839"/>
                  <a:pt x="5761567" y="1064155"/>
                  <a:pt x="5778500" y="1020763"/>
                </a:cubicBezTo>
              </a:path>
            </a:pathLst>
          </a:custGeom>
          <a:noFill/>
          <a:ln w="28575"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28706" name="Freeform 159"/>
          <p:cNvSpPr>
            <a:spLocks/>
          </p:cNvSpPr>
          <p:nvPr/>
        </p:nvSpPr>
        <p:spPr bwMode="auto">
          <a:xfrm>
            <a:off x="4221588" y="1477382"/>
            <a:ext cx="3024928" cy="1159323"/>
          </a:xfrm>
          <a:custGeom>
            <a:avLst/>
            <a:gdLst>
              <a:gd name="T0" fmla="*/ 0 w 3181350"/>
              <a:gd name="T1" fmla="*/ 1527175 h 1625600"/>
              <a:gd name="T2" fmla="*/ 101600 w 3181350"/>
              <a:gd name="T3" fmla="*/ 1336675 h 1625600"/>
              <a:gd name="T4" fmla="*/ 234950 w 3181350"/>
              <a:gd name="T5" fmla="*/ 1101725 h 1625600"/>
              <a:gd name="T6" fmla="*/ 355600 w 3181350"/>
              <a:gd name="T7" fmla="*/ 828675 h 1625600"/>
              <a:gd name="T8" fmla="*/ 457200 w 3181350"/>
              <a:gd name="T9" fmla="*/ 574675 h 1625600"/>
              <a:gd name="T10" fmla="*/ 593725 w 3181350"/>
              <a:gd name="T11" fmla="*/ 85725 h 1625600"/>
              <a:gd name="T12" fmla="*/ 717550 w 3181350"/>
              <a:gd name="T13" fmla="*/ 660400 h 1625600"/>
              <a:gd name="T14" fmla="*/ 841375 w 3181350"/>
              <a:gd name="T15" fmla="*/ 936625 h 1625600"/>
              <a:gd name="T16" fmla="*/ 946150 w 3181350"/>
              <a:gd name="T17" fmla="*/ 1181100 h 1625600"/>
              <a:gd name="T18" fmla="*/ 1069975 w 3181350"/>
              <a:gd name="T19" fmla="*/ 1574800 h 1625600"/>
              <a:gd name="T20" fmla="*/ 1190625 w 3181350"/>
              <a:gd name="T21" fmla="*/ 1412875 h 1625600"/>
              <a:gd name="T22" fmla="*/ 1292225 w 3181350"/>
              <a:gd name="T23" fmla="*/ 1409700 h 1625600"/>
              <a:gd name="T24" fmla="*/ 1406525 w 3181350"/>
              <a:gd name="T25" fmla="*/ 1504950 h 1625600"/>
              <a:gd name="T26" fmla="*/ 1536700 w 3181350"/>
              <a:gd name="T27" fmla="*/ 1190625 h 1625600"/>
              <a:gd name="T28" fmla="*/ 1644650 w 3181350"/>
              <a:gd name="T29" fmla="*/ 1228725 h 1625600"/>
              <a:gd name="T30" fmla="*/ 1774825 w 3181350"/>
              <a:gd name="T31" fmla="*/ 866775 h 1625600"/>
              <a:gd name="T32" fmla="*/ 1885950 w 3181350"/>
              <a:gd name="T33" fmla="*/ 422275 h 1625600"/>
              <a:gd name="T34" fmla="*/ 2009775 w 3181350"/>
              <a:gd name="T35" fmla="*/ 0 h 1625600"/>
              <a:gd name="T36" fmla="*/ 2127250 w 3181350"/>
              <a:gd name="T37" fmla="*/ 473075 h 1625600"/>
              <a:gd name="T38" fmla="*/ 2251074 w 3181350"/>
              <a:gd name="T39" fmla="*/ 777875 h 1625600"/>
              <a:gd name="T40" fmla="*/ 2368550 w 3181350"/>
              <a:gd name="T41" fmla="*/ 1203325 h 1625600"/>
              <a:gd name="T42" fmla="*/ 2489200 w 3181350"/>
              <a:gd name="T43" fmla="*/ 1593850 h 1625600"/>
              <a:gd name="T44" fmla="*/ 2590800 w 3181350"/>
              <a:gd name="T45" fmla="*/ 1447800 h 1625600"/>
              <a:gd name="T46" fmla="*/ 2724150 w 3181350"/>
              <a:gd name="T47" fmla="*/ 1625600 h 1625600"/>
              <a:gd name="T48" fmla="*/ 2832100 w 3181350"/>
              <a:gd name="T49" fmla="*/ 1536700 h 1625600"/>
              <a:gd name="T50" fmla="*/ 2936874 w 3181350"/>
              <a:gd name="T51" fmla="*/ 1143000 h 1625600"/>
              <a:gd name="T52" fmla="*/ 3073400 w 3181350"/>
              <a:gd name="T53" fmla="*/ 1311275 h 1625600"/>
              <a:gd name="T54" fmla="*/ 3181350 w 3181350"/>
              <a:gd name="T55" fmla="*/ 866775 h 1625600"/>
              <a:gd name="T56" fmla="*/ 3181350 w 3181350"/>
              <a:gd name="T57" fmla="*/ 866775 h 1625600"/>
              <a:gd name="T58" fmla="*/ 3175000 w 3181350"/>
              <a:gd name="T59" fmla="*/ 860425 h 1625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81350" h="1625600">
                <a:moveTo>
                  <a:pt x="0" y="1527175"/>
                </a:moveTo>
                <a:lnTo>
                  <a:pt x="101600" y="1336675"/>
                </a:lnTo>
                <a:lnTo>
                  <a:pt x="234950" y="1101725"/>
                </a:lnTo>
                <a:lnTo>
                  <a:pt x="355600" y="828675"/>
                </a:lnTo>
                <a:lnTo>
                  <a:pt x="457200" y="574675"/>
                </a:lnTo>
                <a:lnTo>
                  <a:pt x="593725" y="85725"/>
                </a:lnTo>
                <a:lnTo>
                  <a:pt x="717550" y="660400"/>
                </a:lnTo>
                <a:lnTo>
                  <a:pt x="841375" y="936625"/>
                </a:lnTo>
                <a:lnTo>
                  <a:pt x="946150" y="1181100"/>
                </a:lnTo>
                <a:lnTo>
                  <a:pt x="1069975" y="1574800"/>
                </a:lnTo>
                <a:lnTo>
                  <a:pt x="1190625" y="1412875"/>
                </a:lnTo>
                <a:lnTo>
                  <a:pt x="1292225" y="1409700"/>
                </a:lnTo>
                <a:lnTo>
                  <a:pt x="1406525" y="1504950"/>
                </a:lnTo>
                <a:lnTo>
                  <a:pt x="1536700" y="1190625"/>
                </a:lnTo>
                <a:lnTo>
                  <a:pt x="1644650" y="1228725"/>
                </a:lnTo>
                <a:lnTo>
                  <a:pt x="1774825" y="866775"/>
                </a:lnTo>
                <a:lnTo>
                  <a:pt x="1885950" y="422275"/>
                </a:lnTo>
                <a:lnTo>
                  <a:pt x="2009775" y="0"/>
                </a:lnTo>
                <a:lnTo>
                  <a:pt x="2127250" y="473075"/>
                </a:lnTo>
                <a:lnTo>
                  <a:pt x="2251075" y="777875"/>
                </a:lnTo>
                <a:lnTo>
                  <a:pt x="2368550" y="1203325"/>
                </a:lnTo>
                <a:lnTo>
                  <a:pt x="2489200" y="1593850"/>
                </a:lnTo>
                <a:lnTo>
                  <a:pt x="2590800" y="1447800"/>
                </a:lnTo>
                <a:lnTo>
                  <a:pt x="2724150" y="1625600"/>
                </a:lnTo>
                <a:lnTo>
                  <a:pt x="2832100" y="1536700"/>
                </a:lnTo>
                <a:lnTo>
                  <a:pt x="2936875" y="1143000"/>
                </a:lnTo>
                <a:lnTo>
                  <a:pt x="3073400" y="1311275"/>
                </a:lnTo>
                <a:lnTo>
                  <a:pt x="3181350" y="866775"/>
                </a:lnTo>
                <a:lnTo>
                  <a:pt x="3175000" y="860425"/>
                </a:lnTo>
              </a:path>
            </a:pathLst>
          </a:custGeom>
          <a:noFill/>
          <a:ln w="28575" cap="flat" cmpd="sng" algn="ctr">
            <a:solidFill>
              <a:srgbClr val="ED184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mj-lt"/>
            </a:endParaRPr>
          </a:p>
        </p:txBody>
      </p:sp>
      <p:sp>
        <p:nvSpPr>
          <p:cNvPr id="162" name="Oval 161"/>
          <p:cNvSpPr/>
          <p:nvPr/>
        </p:nvSpPr>
        <p:spPr bwMode="auto">
          <a:xfrm>
            <a:off x="1948482" y="1884981"/>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3" name="Oval 162"/>
          <p:cNvSpPr/>
          <p:nvPr/>
        </p:nvSpPr>
        <p:spPr bwMode="auto">
          <a:xfrm>
            <a:off x="1833762" y="1912152"/>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4" name="Oval 163"/>
          <p:cNvSpPr/>
          <p:nvPr/>
        </p:nvSpPr>
        <p:spPr bwMode="auto">
          <a:xfrm>
            <a:off x="2060183" y="1692523"/>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5" name="Oval 164"/>
          <p:cNvSpPr/>
          <p:nvPr/>
        </p:nvSpPr>
        <p:spPr bwMode="auto">
          <a:xfrm>
            <a:off x="2168866" y="1848754"/>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6" name="Oval 165"/>
          <p:cNvSpPr/>
          <p:nvPr/>
        </p:nvSpPr>
        <p:spPr bwMode="auto">
          <a:xfrm>
            <a:off x="2295664" y="2140839"/>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7" name="Oval 166"/>
          <p:cNvSpPr/>
          <p:nvPr/>
        </p:nvSpPr>
        <p:spPr bwMode="auto">
          <a:xfrm>
            <a:off x="2398308" y="233782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8" name="Oval 167"/>
          <p:cNvSpPr/>
          <p:nvPr/>
        </p:nvSpPr>
        <p:spPr bwMode="auto">
          <a:xfrm>
            <a:off x="2503972" y="2457831"/>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69" name="Oval 168"/>
          <p:cNvSpPr/>
          <p:nvPr/>
        </p:nvSpPr>
        <p:spPr bwMode="auto">
          <a:xfrm>
            <a:off x="2621711" y="2457831"/>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0" name="Oval 169"/>
          <p:cNvSpPr/>
          <p:nvPr/>
        </p:nvSpPr>
        <p:spPr bwMode="auto">
          <a:xfrm>
            <a:off x="2739452" y="236046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1" name="Oval 170"/>
          <p:cNvSpPr/>
          <p:nvPr/>
        </p:nvSpPr>
        <p:spPr bwMode="auto">
          <a:xfrm>
            <a:off x="2848135" y="2453302"/>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2" name="Oval 171"/>
          <p:cNvSpPr/>
          <p:nvPr/>
        </p:nvSpPr>
        <p:spPr bwMode="auto">
          <a:xfrm>
            <a:off x="3083614" y="239216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3" name="Oval 172"/>
          <p:cNvSpPr/>
          <p:nvPr/>
        </p:nvSpPr>
        <p:spPr bwMode="auto">
          <a:xfrm>
            <a:off x="3195316" y="2249521"/>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4" name="Oval 173"/>
          <p:cNvSpPr/>
          <p:nvPr/>
        </p:nvSpPr>
        <p:spPr bwMode="auto">
          <a:xfrm>
            <a:off x="2971913" y="241933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5" name="Oval 174"/>
          <p:cNvSpPr/>
          <p:nvPr/>
        </p:nvSpPr>
        <p:spPr bwMode="auto">
          <a:xfrm>
            <a:off x="3409663" y="1597425"/>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6" name="Oval 175"/>
          <p:cNvSpPr/>
          <p:nvPr/>
        </p:nvSpPr>
        <p:spPr bwMode="auto">
          <a:xfrm>
            <a:off x="3530422" y="179667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7" name="Oval 176"/>
          <p:cNvSpPr/>
          <p:nvPr/>
        </p:nvSpPr>
        <p:spPr bwMode="auto">
          <a:xfrm>
            <a:off x="3636086" y="2269900"/>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8" name="Oval 177"/>
          <p:cNvSpPr/>
          <p:nvPr/>
        </p:nvSpPr>
        <p:spPr bwMode="auto">
          <a:xfrm>
            <a:off x="3313056" y="2131782"/>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79" name="Oval 178"/>
          <p:cNvSpPr/>
          <p:nvPr/>
        </p:nvSpPr>
        <p:spPr bwMode="auto">
          <a:xfrm>
            <a:off x="3756844" y="2410282"/>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0" name="Oval 179"/>
          <p:cNvSpPr/>
          <p:nvPr/>
        </p:nvSpPr>
        <p:spPr bwMode="auto">
          <a:xfrm>
            <a:off x="3877602" y="261632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1" name="Oval 180"/>
          <p:cNvSpPr/>
          <p:nvPr/>
        </p:nvSpPr>
        <p:spPr bwMode="auto">
          <a:xfrm>
            <a:off x="4203651" y="269783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2" name="Oval 181"/>
          <p:cNvSpPr/>
          <p:nvPr/>
        </p:nvSpPr>
        <p:spPr bwMode="auto">
          <a:xfrm>
            <a:off x="3980248" y="2684254"/>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3" name="Oval 182"/>
          <p:cNvSpPr/>
          <p:nvPr/>
        </p:nvSpPr>
        <p:spPr bwMode="auto">
          <a:xfrm>
            <a:off x="4082893" y="2496323"/>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4" name="Oval 183"/>
          <p:cNvSpPr/>
          <p:nvPr/>
        </p:nvSpPr>
        <p:spPr bwMode="auto">
          <a:xfrm>
            <a:off x="4541775" y="212951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5" name="Oval 184"/>
          <p:cNvSpPr/>
          <p:nvPr/>
        </p:nvSpPr>
        <p:spPr bwMode="auto">
          <a:xfrm>
            <a:off x="4417998" y="2372922"/>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6" name="Oval 185"/>
          <p:cNvSpPr/>
          <p:nvPr/>
        </p:nvSpPr>
        <p:spPr bwMode="auto">
          <a:xfrm>
            <a:off x="4647440" y="199592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7" name="Oval 186"/>
          <p:cNvSpPr/>
          <p:nvPr/>
        </p:nvSpPr>
        <p:spPr bwMode="auto">
          <a:xfrm>
            <a:off x="4872352" y="2063855"/>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8" name="Oval 187"/>
          <p:cNvSpPr/>
          <p:nvPr/>
        </p:nvSpPr>
        <p:spPr bwMode="auto">
          <a:xfrm>
            <a:off x="4991602" y="238084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89" name="Oval 188"/>
          <p:cNvSpPr/>
          <p:nvPr/>
        </p:nvSpPr>
        <p:spPr bwMode="auto">
          <a:xfrm>
            <a:off x="5199911" y="2720480"/>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0" name="Oval 189"/>
          <p:cNvSpPr/>
          <p:nvPr/>
        </p:nvSpPr>
        <p:spPr bwMode="auto">
          <a:xfrm>
            <a:off x="5320669" y="2560853"/>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1" name="Oval 190"/>
          <p:cNvSpPr/>
          <p:nvPr/>
        </p:nvSpPr>
        <p:spPr bwMode="auto">
          <a:xfrm>
            <a:off x="5432371" y="2635573"/>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2" name="Oval 191"/>
          <p:cNvSpPr/>
          <p:nvPr/>
        </p:nvSpPr>
        <p:spPr bwMode="auto">
          <a:xfrm>
            <a:off x="6550899" y="278840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3" name="Oval 192"/>
          <p:cNvSpPr/>
          <p:nvPr/>
        </p:nvSpPr>
        <p:spPr bwMode="auto">
          <a:xfrm>
            <a:off x="6777322" y="277821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4" name="Oval 193"/>
          <p:cNvSpPr/>
          <p:nvPr/>
        </p:nvSpPr>
        <p:spPr bwMode="auto">
          <a:xfrm>
            <a:off x="7113936" y="2419338"/>
            <a:ext cx="69436" cy="53209"/>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5" name="Oval 194"/>
          <p:cNvSpPr/>
          <p:nvPr/>
        </p:nvSpPr>
        <p:spPr bwMode="auto">
          <a:xfrm>
            <a:off x="7221110" y="2200841"/>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6" name="Oval 195"/>
          <p:cNvSpPr/>
          <p:nvPr/>
        </p:nvSpPr>
        <p:spPr bwMode="auto">
          <a:xfrm>
            <a:off x="6892043" y="2781614"/>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7" name="Oval 196"/>
          <p:cNvSpPr/>
          <p:nvPr/>
        </p:nvSpPr>
        <p:spPr bwMode="auto">
          <a:xfrm>
            <a:off x="5547092" y="2665007"/>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8" name="Oval 197"/>
          <p:cNvSpPr/>
          <p:nvPr/>
        </p:nvSpPr>
        <p:spPr bwMode="auto">
          <a:xfrm>
            <a:off x="5762949" y="2561984"/>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199" name="Oval 198"/>
          <p:cNvSpPr/>
          <p:nvPr/>
        </p:nvSpPr>
        <p:spPr bwMode="auto">
          <a:xfrm>
            <a:off x="6440707" y="241367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0" name="Oval 199"/>
          <p:cNvSpPr/>
          <p:nvPr/>
        </p:nvSpPr>
        <p:spPr bwMode="auto">
          <a:xfrm>
            <a:off x="6332024" y="2216690"/>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1" name="Oval 200"/>
          <p:cNvSpPr/>
          <p:nvPr/>
        </p:nvSpPr>
        <p:spPr bwMode="auto">
          <a:xfrm>
            <a:off x="5657285" y="2499718"/>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3" name="Oval 202"/>
          <p:cNvSpPr/>
          <p:nvPr/>
        </p:nvSpPr>
        <p:spPr bwMode="auto">
          <a:xfrm>
            <a:off x="5987861" y="2083102"/>
            <a:ext cx="69436" cy="53209"/>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4" name="Oval 203"/>
          <p:cNvSpPr/>
          <p:nvPr/>
        </p:nvSpPr>
        <p:spPr bwMode="auto">
          <a:xfrm>
            <a:off x="5876160" y="223593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6" name="Oval 205"/>
          <p:cNvSpPr/>
          <p:nvPr/>
        </p:nvSpPr>
        <p:spPr bwMode="auto">
          <a:xfrm>
            <a:off x="1722060" y="227895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7" name="Oval 206"/>
          <p:cNvSpPr/>
          <p:nvPr/>
        </p:nvSpPr>
        <p:spPr bwMode="auto">
          <a:xfrm>
            <a:off x="5088209" y="2363866"/>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6" name="Oval 235"/>
          <p:cNvSpPr/>
          <p:nvPr/>
        </p:nvSpPr>
        <p:spPr bwMode="auto">
          <a:xfrm>
            <a:off x="6645996" y="2530285"/>
            <a:ext cx="69436" cy="52076"/>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8" name="Oval 207"/>
          <p:cNvSpPr/>
          <p:nvPr/>
        </p:nvSpPr>
        <p:spPr bwMode="auto">
          <a:xfrm>
            <a:off x="4526497" y="2041194"/>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09" name="Oval 208"/>
          <p:cNvSpPr/>
          <p:nvPr/>
        </p:nvSpPr>
        <p:spPr bwMode="auto">
          <a:xfrm>
            <a:off x="4300080" y="2405747"/>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0" name="Oval 209"/>
          <p:cNvSpPr/>
          <p:nvPr/>
        </p:nvSpPr>
        <p:spPr bwMode="auto">
          <a:xfrm>
            <a:off x="4188381" y="2543869"/>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1" name="Oval 210"/>
          <p:cNvSpPr/>
          <p:nvPr/>
        </p:nvSpPr>
        <p:spPr bwMode="auto">
          <a:xfrm>
            <a:off x="4417817" y="2240452"/>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2" name="Oval 211"/>
          <p:cNvSpPr/>
          <p:nvPr/>
        </p:nvSpPr>
        <p:spPr bwMode="auto">
          <a:xfrm>
            <a:off x="4626120" y="1864578"/>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3" name="Oval 212"/>
          <p:cNvSpPr/>
          <p:nvPr/>
        </p:nvSpPr>
        <p:spPr bwMode="auto">
          <a:xfrm>
            <a:off x="4752913" y="1514742"/>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4" name="Oval 213"/>
          <p:cNvSpPr/>
          <p:nvPr/>
        </p:nvSpPr>
        <p:spPr bwMode="auto">
          <a:xfrm>
            <a:off x="4866121" y="1929111"/>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5" name="Oval 214"/>
          <p:cNvSpPr/>
          <p:nvPr/>
        </p:nvSpPr>
        <p:spPr bwMode="auto">
          <a:xfrm>
            <a:off x="4992914" y="2119312"/>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6" name="Oval 215"/>
          <p:cNvSpPr/>
          <p:nvPr/>
        </p:nvSpPr>
        <p:spPr bwMode="auto">
          <a:xfrm>
            <a:off x="5088009" y="2285738"/>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7" name="Oval 216"/>
          <p:cNvSpPr/>
          <p:nvPr/>
        </p:nvSpPr>
        <p:spPr bwMode="auto">
          <a:xfrm>
            <a:off x="5210274" y="2567644"/>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8" name="Oval 217"/>
          <p:cNvSpPr/>
          <p:nvPr/>
        </p:nvSpPr>
        <p:spPr bwMode="auto">
          <a:xfrm>
            <a:off x="5323483" y="2465750"/>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19" name="Oval 218"/>
          <p:cNvSpPr/>
          <p:nvPr/>
        </p:nvSpPr>
        <p:spPr bwMode="auto">
          <a:xfrm>
            <a:off x="5423106" y="2462353"/>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0" name="Oval 219"/>
          <p:cNvSpPr/>
          <p:nvPr/>
        </p:nvSpPr>
        <p:spPr bwMode="auto">
          <a:xfrm>
            <a:off x="5527258" y="2526887"/>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1" name="Oval 220"/>
          <p:cNvSpPr/>
          <p:nvPr/>
        </p:nvSpPr>
        <p:spPr bwMode="auto">
          <a:xfrm>
            <a:off x="6099338" y="1449079"/>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2" name="Oval 221"/>
          <p:cNvSpPr/>
          <p:nvPr/>
        </p:nvSpPr>
        <p:spPr bwMode="auto">
          <a:xfrm>
            <a:off x="5981601" y="1751361"/>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3" name="Oval 222"/>
          <p:cNvSpPr/>
          <p:nvPr/>
        </p:nvSpPr>
        <p:spPr bwMode="auto">
          <a:xfrm>
            <a:off x="5871412" y="2064968"/>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4" name="Oval 223"/>
          <p:cNvSpPr/>
          <p:nvPr/>
        </p:nvSpPr>
        <p:spPr bwMode="auto">
          <a:xfrm>
            <a:off x="6319717" y="2003832"/>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5" name="Oval 224"/>
          <p:cNvSpPr/>
          <p:nvPr/>
        </p:nvSpPr>
        <p:spPr bwMode="auto">
          <a:xfrm>
            <a:off x="6204999" y="1778533"/>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6" name="Oval 225"/>
          <p:cNvSpPr/>
          <p:nvPr/>
        </p:nvSpPr>
        <p:spPr bwMode="auto">
          <a:xfrm>
            <a:off x="5649523" y="2302720"/>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27" name="Oval 226"/>
          <p:cNvSpPr/>
          <p:nvPr/>
        </p:nvSpPr>
        <p:spPr bwMode="auto">
          <a:xfrm>
            <a:off x="5758203" y="2326494"/>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0" name="Oval 229"/>
          <p:cNvSpPr/>
          <p:nvPr/>
        </p:nvSpPr>
        <p:spPr bwMode="auto">
          <a:xfrm>
            <a:off x="6441982" y="2306116"/>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1" name="Oval 230"/>
          <p:cNvSpPr/>
          <p:nvPr/>
        </p:nvSpPr>
        <p:spPr bwMode="auto">
          <a:xfrm>
            <a:off x="6654814" y="2482731"/>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2" name="Oval 231"/>
          <p:cNvSpPr/>
          <p:nvPr/>
        </p:nvSpPr>
        <p:spPr bwMode="auto">
          <a:xfrm>
            <a:off x="6771041" y="2590286"/>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3" name="Oval 232"/>
          <p:cNvSpPr/>
          <p:nvPr/>
        </p:nvSpPr>
        <p:spPr bwMode="auto">
          <a:xfrm>
            <a:off x="6876702" y="2550660"/>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4" name="Oval 233"/>
          <p:cNvSpPr/>
          <p:nvPr/>
        </p:nvSpPr>
        <p:spPr bwMode="auto">
          <a:xfrm>
            <a:off x="6994439" y="2278944"/>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5" name="Oval 234"/>
          <p:cNvSpPr/>
          <p:nvPr/>
        </p:nvSpPr>
        <p:spPr bwMode="auto">
          <a:xfrm>
            <a:off x="7211798" y="2071761"/>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sp>
        <p:nvSpPr>
          <p:cNvPr id="237" name="Oval 236"/>
          <p:cNvSpPr/>
          <p:nvPr/>
        </p:nvSpPr>
        <p:spPr bwMode="auto">
          <a:xfrm>
            <a:off x="6550662" y="2578964"/>
            <a:ext cx="69555" cy="52170"/>
          </a:xfrm>
          <a:prstGeom prst="ellipse">
            <a:avLst/>
          </a:prstGeom>
          <a:solidFill>
            <a:srgbClr val="ED1849"/>
          </a:solidFill>
          <a:ln w="9525" cap="flat" cmpd="sng" algn="ctr">
            <a:solidFill>
              <a:srgbClr val="ED1849"/>
            </a:solidFill>
            <a:prstDash val="solid"/>
            <a:round/>
            <a:headEnd type="none" w="med" len="med"/>
            <a:tailEnd type="none" w="med" len="med"/>
          </a:ln>
          <a:effectLst/>
        </p:spPr>
        <p:txBody>
          <a:bodyPr/>
          <a:lstStyle/>
          <a:p>
            <a:pPr eaLnBrk="0" hangingPunct="0">
              <a:defRPr/>
            </a:pPr>
            <a:endParaRPr lang="en-GB">
              <a:latin typeface="+mj-lt"/>
            </a:endParaRPr>
          </a:p>
        </p:txBody>
      </p:sp>
      <p:grpSp>
        <p:nvGrpSpPr>
          <p:cNvPr id="28753" name="Group 252"/>
          <p:cNvGrpSpPr>
            <a:grpSpLocks/>
          </p:cNvGrpSpPr>
          <p:nvPr/>
        </p:nvGrpSpPr>
        <p:grpSpPr bwMode="auto">
          <a:xfrm>
            <a:off x="1863835" y="3432955"/>
            <a:ext cx="279670" cy="52170"/>
            <a:chOff x="2174875" y="4757260"/>
            <a:chExt cx="294132" cy="73152"/>
          </a:xfrm>
          <a:solidFill>
            <a:schemeClr val="accent2"/>
          </a:solidFill>
        </p:grpSpPr>
        <p:sp>
          <p:nvSpPr>
            <p:cNvPr id="243" name="Oval 242"/>
            <p:cNvSpPr/>
            <p:nvPr/>
          </p:nvSpPr>
          <p:spPr bwMode="auto">
            <a:xfrm>
              <a:off x="2174997" y="4757691"/>
              <a:ext cx="73027" cy="73022"/>
            </a:xfrm>
            <a:prstGeom prst="ellipse">
              <a:avLst/>
            </a:prstGeom>
            <a:grp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sp>
          <p:nvSpPr>
            <p:cNvPr id="244" name="Oval 243"/>
            <p:cNvSpPr/>
            <p:nvPr/>
          </p:nvSpPr>
          <p:spPr bwMode="auto">
            <a:xfrm>
              <a:off x="2395666" y="4757691"/>
              <a:ext cx="73027" cy="73022"/>
            </a:xfrm>
            <a:prstGeom prst="ellipse">
              <a:avLst/>
            </a:prstGeom>
            <a:grpFill/>
            <a:ln w="9525" cap="flat" cmpd="sng" algn="ctr">
              <a:solidFill>
                <a:schemeClr val="accent2"/>
              </a:solidFill>
              <a:prstDash val="solid"/>
              <a:round/>
              <a:headEnd type="none" w="med" len="med"/>
              <a:tailEnd type="none" w="med" len="med"/>
            </a:ln>
            <a:effectLst/>
          </p:spPr>
          <p:txBody>
            <a:bodyPr/>
            <a:lstStyle/>
            <a:p>
              <a:pPr eaLnBrk="0" hangingPunct="0">
                <a:defRPr/>
              </a:pPr>
              <a:endParaRPr lang="en-GB">
                <a:latin typeface="+mj-lt"/>
              </a:endParaRPr>
            </a:p>
          </p:txBody>
        </p:sp>
        <p:cxnSp>
          <p:nvCxnSpPr>
            <p:cNvPr id="28759" name="Straight Connector 247"/>
            <p:cNvCxnSpPr>
              <a:cxnSpLocks noChangeShapeType="1"/>
            </p:cNvCxnSpPr>
            <p:nvPr/>
          </p:nvCxnSpPr>
          <p:spPr bwMode="auto">
            <a:xfrm>
              <a:off x="2202180" y="4793836"/>
              <a:ext cx="243840" cy="0"/>
            </a:xfrm>
            <a:prstGeom prst="line">
              <a:avLst/>
            </a:prstGeom>
            <a:grpFill/>
            <a:ln w="28575" algn="ctr">
              <a:solidFill>
                <a:schemeClr val="accent2"/>
              </a:solidFill>
              <a:round/>
              <a:headEnd/>
              <a:tailEnd/>
            </a:ln>
          </p:spPr>
        </p:cxnSp>
      </p:grpSp>
      <p:grpSp>
        <p:nvGrpSpPr>
          <p:cNvPr id="14" name="Gruppieren 13"/>
          <p:cNvGrpSpPr/>
          <p:nvPr/>
        </p:nvGrpSpPr>
        <p:grpSpPr>
          <a:xfrm>
            <a:off x="1863835" y="3635608"/>
            <a:ext cx="279671" cy="52170"/>
            <a:chOff x="10533033" y="3890288"/>
            <a:chExt cx="294125" cy="54866"/>
          </a:xfrm>
          <a:solidFill>
            <a:srgbClr val="ED1849"/>
          </a:solidFill>
        </p:grpSpPr>
        <p:sp>
          <p:nvSpPr>
            <p:cNvPr id="28754" name="Oval 248"/>
            <p:cNvSpPr>
              <a:spLocks noChangeArrowheads="1"/>
            </p:cNvSpPr>
            <p:nvPr/>
          </p:nvSpPr>
          <p:spPr bwMode="auto">
            <a:xfrm>
              <a:off x="10533033" y="3890288"/>
              <a:ext cx="73150" cy="54866"/>
            </a:xfrm>
            <a:prstGeom prst="ellipse">
              <a:avLst/>
            </a:prstGeom>
            <a:grpFill/>
            <a:ln w="9525" algn="ctr">
              <a:solidFill>
                <a:srgbClr val="ED1849"/>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GB" altLang="en-US">
                <a:latin typeface="+mj-lt"/>
              </a:endParaRPr>
            </a:p>
          </p:txBody>
        </p:sp>
        <p:sp>
          <p:nvSpPr>
            <p:cNvPr id="28755" name="Oval 249"/>
            <p:cNvSpPr>
              <a:spLocks noChangeArrowheads="1"/>
            </p:cNvSpPr>
            <p:nvPr/>
          </p:nvSpPr>
          <p:spPr bwMode="auto">
            <a:xfrm>
              <a:off x="10754008" y="3890288"/>
              <a:ext cx="73150" cy="54866"/>
            </a:xfrm>
            <a:prstGeom prst="ellipse">
              <a:avLst/>
            </a:prstGeom>
            <a:grpFill/>
            <a:ln w="9525" algn="ctr">
              <a:solidFill>
                <a:srgbClr val="ED1849"/>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GB" altLang="en-US">
                <a:latin typeface="+mj-lt"/>
              </a:endParaRPr>
            </a:p>
          </p:txBody>
        </p:sp>
        <p:cxnSp>
          <p:nvCxnSpPr>
            <p:cNvPr id="28756" name="Straight Connector 250"/>
            <p:cNvCxnSpPr>
              <a:cxnSpLocks noChangeShapeType="1"/>
            </p:cNvCxnSpPr>
            <p:nvPr/>
          </p:nvCxnSpPr>
          <p:spPr bwMode="auto">
            <a:xfrm>
              <a:off x="10560338" y="3917721"/>
              <a:ext cx="243834" cy="0"/>
            </a:xfrm>
            <a:prstGeom prst="line">
              <a:avLst/>
            </a:prstGeom>
            <a:grpFill/>
            <a:ln w="28575" algn="ctr">
              <a:solidFill>
                <a:srgbClr val="ED1849"/>
              </a:solidFill>
              <a:round/>
              <a:headEnd/>
              <a:tailEnd/>
            </a:ln>
          </p:spPr>
        </p:cxnSp>
      </p:grpSp>
      <p:sp>
        <p:nvSpPr>
          <p:cNvPr id="28675" name="Title 4"/>
          <p:cNvSpPr>
            <a:spLocks noGrp="1"/>
          </p:cNvSpPr>
          <p:nvPr>
            <p:ph type="title"/>
          </p:nvPr>
        </p:nvSpPr>
        <p:spPr/>
        <p:txBody>
          <a:bodyPr/>
          <a:lstStyle/>
          <a:p>
            <a:r>
              <a:rPr lang="en-US" altLang="en-US" smtClean="0"/>
              <a:t>General practitioner prescribing patterns of Emergency Pill</a:t>
            </a:r>
            <a:endParaRPr lang="en-GB" altLang="en-US" dirty="0" smtClean="0"/>
          </a:p>
        </p:txBody>
      </p:sp>
      <p:sp>
        <p:nvSpPr>
          <p:cNvPr id="28674" name="Text Placeholder 6"/>
          <p:cNvSpPr>
            <a:spLocks noGrp="1"/>
          </p:cNvSpPr>
          <p:nvPr>
            <p:ph type="body" sz="quarter" idx="13"/>
          </p:nvPr>
        </p:nvSpPr>
        <p:spPr/>
        <p:txBody>
          <a:bodyPr/>
          <a:lstStyle/>
          <a:p>
            <a:r>
              <a:rPr lang="en-GB" altLang="en-US" smtClean="0"/>
              <a:t>Shakespeare J et al. BMJ 2000;320:291.</a:t>
            </a:r>
            <a:endParaRPr lang="en-GB" altLang="en-US" dirty="0" smtClean="0"/>
          </a:p>
        </p:txBody>
      </p:sp>
      <p:sp>
        <p:nvSpPr>
          <p:cNvPr id="2" name="Foliennummernplatzhalter 1"/>
          <p:cNvSpPr>
            <a:spLocks noGrp="1"/>
          </p:cNvSpPr>
          <p:nvPr>
            <p:ph type="sldNum" sz="quarter" idx="4"/>
          </p:nvPr>
        </p:nvSpPr>
        <p:spPr/>
        <p:txBody>
          <a:bodyPr/>
          <a:lstStyle/>
          <a:p>
            <a:fld id="{6FF9F0C5-380F-41C2-899A-BAC0F0927E16}" type="slidenum">
              <a:rPr lang="en-US" smtClean="0"/>
              <a:pPr/>
              <a:t>62</a:t>
            </a:fld>
            <a:endParaRPr lang="en-US" dirty="0"/>
          </a:p>
        </p:txBody>
      </p:sp>
    </p:spTree>
    <p:extLst>
      <p:ext uri="{BB962C8B-B14F-4D97-AF65-F5344CB8AC3E}">
        <p14:creationId xmlns:p14="http://schemas.microsoft.com/office/powerpoint/2010/main" val="4263751"/>
      </p:ext>
    </p:extLst>
  </p:cSld>
  <p:clrMapOvr>
    <a:masterClrMapping/>
  </p:clrMapOvr>
  <p:transition spd="med">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Long acting methods</a:t>
            </a:r>
            <a:endParaRPr lang="pt-BR" dirty="0"/>
          </a:p>
        </p:txBody>
      </p:sp>
      <p:sp>
        <p:nvSpPr>
          <p:cNvPr id="3" name="Espaço Reservado para Conteúdo 2"/>
          <p:cNvSpPr>
            <a:spLocks noGrp="1"/>
          </p:cNvSpPr>
          <p:nvPr>
            <p:ph idx="1"/>
          </p:nvPr>
        </p:nvSpPr>
        <p:spPr/>
        <p:txBody>
          <a:bodyPr>
            <a:normAutofit/>
          </a:bodyPr>
          <a:lstStyle/>
          <a:p>
            <a:r>
              <a:rPr lang="en-US" sz="1400" dirty="0" smtClean="0"/>
              <a:t>Copper IUD</a:t>
            </a:r>
          </a:p>
          <a:p>
            <a:r>
              <a:rPr lang="en-US" sz="1400" dirty="0" smtClean="0"/>
              <a:t>Hormonal IUD or IUS</a:t>
            </a:r>
          </a:p>
          <a:p>
            <a:r>
              <a:rPr lang="en-US" sz="1400" dirty="0" smtClean="0"/>
              <a:t>Hormonal implant</a:t>
            </a:r>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63</a:t>
            </a:fld>
            <a:endParaRPr lang="en-US" dirty="0"/>
          </a:p>
        </p:txBody>
      </p:sp>
      <p:sp>
        <p:nvSpPr>
          <p:cNvPr id="9" name="Rechteck 8"/>
          <p:cNvSpPr/>
          <p:nvPr/>
        </p:nvSpPr>
        <p:spPr>
          <a:xfrm>
            <a:off x="513444" y="1247775"/>
            <a:ext cx="7190997" cy="3225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511855" y="1870713"/>
            <a:ext cx="7045325" cy="1384995"/>
          </a:xfrm>
          <a:prstGeom prst="rect">
            <a:avLst/>
          </a:prstGeom>
        </p:spPr>
        <p:txBody>
          <a:bodyPr wrap="square">
            <a:spAutoFit/>
          </a:bodyPr>
          <a:lstStyle/>
          <a:p>
            <a:pPr algn="ctr"/>
            <a:r>
              <a:rPr lang="en-US" sz="2800" dirty="0">
                <a:solidFill>
                  <a:schemeClr val="accent1"/>
                </a:solidFill>
              </a:rPr>
              <a:t>They do not depend on the patient!</a:t>
            </a:r>
          </a:p>
          <a:p>
            <a:pPr algn="ctr"/>
            <a:r>
              <a:rPr lang="en-US" sz="2800" dirty="0">
                <a:solidFill>
                  <a:schemeClr val="accent1"/>
                </a:solidFill>
              </a:rPr>
              <a:t>They must be inserted by a </a:t>
            </a:r>
            <a:r>
              <a:rPr lang="en-US" sz="2800" dirty="0" smtClean="0">
                <a:solidFill>
                  <a:schemeClr val="accent1"/>
                </a:solidFill>
              </a:rPr>
              <a:t>well-trained healthcare </a:t>
            </a:r>
            <a:r>
              <a:rPr lang="en-US" sz="2800" dirty="0">
                <a:solidFill>
                  <a:schemeClr val="accent1"/>
                </a:solidFill>
              </a:rPr>
              <a:t>professional.</a:t>
            </a:r>
          </a:p>
        </p:txBody>
      </p:sp>
    </p:spTree>
    <p:extLst>
      <p:ext uri="{BB962C8B-B14F-4D97-AF65-F5344CB8AC3E}">
        <p14:creationId xmlns:p14="http://schemas.microsoft.com/office/powerpoint/2010/main" val="34591363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Copper Intrauterine Device (IUD)</a:t>
            </a:r>
            <a:endParaRPr lang="pt-BR" dirty="0"/>
          </a:p>
        </p:txBody>
      </p:sp>
      <p:sp>
        <p:nvSpPr>
          <p:cNvPr id="3" name="Espaço Reservado para Conteúdo 2"/>
          <p:cNvSpPr>
            <a:spLocks noGrp="1"/>
          </p:cNvSpPr>
          <p:nvPr>
            <p:ph idx="1"/>
          </p:nvPr>
        </p:nvSpPr>
        <p:spPr/>
        <p:txBody>
          <a:bodyPr>
            <a:noAutofit/>
          </a:bodyPr>
          <a:lstStyle/>
          <a:p>
            <a:pPr>
              <a:spcAft>
                <a:spcPts val="300"/>
              </a:spcAft>
            </a:pPr>
            <a:r>
              <a:rPr lang="en-US" sz="1400" b="1" dirty="0">
                <a:solidFill>
                  <a:srgbClr val="ED1849"/>
                </a:solidFill>
              </a:rPr>
              <a:t>5-10 YEARS</a:t>
            </a:r>
          </a:p>
          <a:p>
            <a:pPr lvl="1">
              <a:spcAft>
                <a:spcPts val="300"/>
              </a:spcAft>
            </a:pPr>
            <a:r>
              <a:rPr lang="en-US" sz="1400" dirty="0" smtClean="0"/>
              <a:t>It is a small plastic device coated in copper, usually in the </a:t>
            </a:r>
            <a:br>
              <a:rPr lang="en-US" sz="1400" dirty="0" smtClean="0"/>
            </a:br>
            <a:r>
              <a:rPr lang="en-US" sz="1400" dirty="0" smtClean="0"/>
              <a:t>shape of the letter T</a:t>
            </a:r>
          </a:p>
          <a:p>
            <a:pPr lvl="1">
              <a:spcAft>
                <a:spcPts val="300"/>
              </a:spcAft>
            </a:pPr>
            <a:r>
              <a:rPr lang="en-US" sz="1400" dirty="0" smtClean="0"/>
              <a:t>It does not contain any hormones</a:t>
            </a:r>
          </a:p>
          <a:p>
            <a:pPr lvl="1">
              <a:spcAft>
                <a:spcPts val="300"/>
              </a:spcAft>
            </a:pPr>
            <a:r>
              <a:rPr lang="en-US" sz="1400" dirty="0" smtClean="0"/>
              <a:t>It is inserted inside the womb by a doctor. It releases the copper, </a:t>
            </a:r>
            <a:br>
              <a:rPr lang="en-US" sz="1400" dirty="0" smtClean="0"/>
            </a:br>
            <a:r>
              <a:rPr lang="en-US" sz="1400" dirty="0" smtClean="0"/>
              <a:t>making it difficult for sperm to pass, for a period of up to 10 years.</a:t>
            </a:r>
          </a:p>
          <a:p>
            <a:pPr lvl="1">
              <a:spcAft>
                <a:spcPts val="300"/>
              </a:spcAft>
            </a:pPr>
            <a:r>
              <a:rPr lang="en-US" sz="1400" dirty="0" smtClean="0"/>
              <a:t>An IUD is a safe and reversible method. In some women, </a:t>
            </a:r>
            <a:br>
              <a:rPr lang="en-US" sz="1400" dirty="0" smtClean="0"/>
            </a:br>
            <a:r>
              <a:rPr lang="en-US" sz="1400" dirty="0" smtClean="0"/>
              <a:t>it can increase menstrual bleeding</a:t>
            </a:r>
          </a:p>
          <a:p>
            <a:pPr lvl="1">
              <a:spcAft>
                <a:spcPts val="300"/>
              </a:spcAft>
            </a:pPr>
            <a:r>
              <a:rPr lang="en-US" sz="1400" dirty="0" smtClean="0"/>
              <a:t>It is not abortive</a:t>
            </a:r>
          </a:p>
          <a:p>
            <a:pPr lvl="1">
              <a:spcAft>
                <a:spcPts val="300"/>
              </a:spcAft>
            </a:pPr>
            <a:r>
              <a:rPr lang="en-US" sz="1400" dirty="0" smtClean="0"/>
              <a:t>Fertility returns after removal</a:t>
            </a:r>
          </a:p>
          <a:p>
            <a:pPr lvl="1">
              <a:spcAft>
                <a:spcPts val="300"/>
              </a:spcAft>
            </a:pPr>
            <a:r>
              <a:rPr lang="en-US" sz="1400" dirty="0" smtClean="0"/>
              <a:t>It can be used when breastfeeding</a:t>
            </a:r>
          </a:p>
          <a:p>
            <a:pPr lvl="1">
              <a:spcAft>
                <a:spcPts val="300"/>
              </a:spcAft>
            </a:pPr>
            <a:r>
              <a:rPr lang="en-US" sz="1400" b="1" dirty="0" smtClean="0"/>
              <a:t>Failure </a:t>
            </a:r>
            <a:r>
              <a:rPr lang="en-US" sz="1400" b="1" dirty="0"/>
              <a:t>rate: 0.6 to 0.8</a:t>
            </a:r>
            <a:r>
              <a:rPr lang="en-US" sz="1400" b="1" dirty="0" smtClean="0"/>
              <a:t>%</a:t>
            </a:r>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64</a:t>
            </a:fld>
            <a:endParaRPr lang="en-US"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21572" y="1247776"/>
            <a:ext cx="2625770" cy="2625770"/>
          </a:xfrm>
          <a:prstGeom prst="rect">
            <a:avLst/>
          </a:prstGeom>
        </p:spPr>
      </p:pic>
    </p:spTree>
    <p:extLst>
      <p:ext uri="{BB962C8B-B14F-4D97-AF65-F5344CB8AC3E}">
        <p14:creationId xmlns:p14="http://schemas.microsoft.com/office/powerpoint/2010/main" val="2459119427"/>
      </p:ext>
    </p:extLst>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Hormonal IUD or Intrauterine System (IUS)</a:t>
            </a:r>
            <a:endParaRPr lang="pt-BR" dirty="0"/>
          </a:p>
        </p:txBody>
      </p:sp>
      <p:sp>
        <p:nvSpPr>
          <p:cNvPr id="3" name="Espaço Reservado para Conteúdo 2"/>
          <p:cNvSpPr>
            <a:spLocks noGrp="1"/>
          </p:cNvSpPr>
          <p:nvPr>
            <p:ph idx="1"/>
          </p:nvPr>
        </p:nvSpPr>
        <p:spPr/>
        <p:txBody>
          <a:bodyPr>
            <a:noAutofit/>
          </a:bodyPr>
          <a:lstStyle/>
          <a:p>
            <a:pPr>
              <a:spcAft>
                <a:spcPts val="0"/>
              </a:spcAft>
            </a:pPr>
            <a:r>
              <a:rPr lang="en-US" sz="1400" b="1" dirty="0">
                <a:solidFill>
                  <a:srgbClr val="ED1849"/>
                </a:solidFill>
              </a:rPr>
              <a:t>3-5 YEARS</a:t>
            </a:r>
          </a:p>
          <a:p>
            <a:pPr lvl="1">
              <a:spcAft>
                <a:spcPts val="0"/>
              </a:spcAft>
            </a:pPr>
            <a:r>
              <a:rPr lang="en-US" sz="1400" dirty="0" smtClean="0">
                <a:latin typeface="+mj-lt"/>
              </a:rPr>
              <a:t>It is a small device in the shape of the letter T, with a </a:t>
            </a:r>
            <a:br>
              <a:rPr lang="en-US" sz="1400" dirty="0" smtClean="0">
                <a:latin typeface="+mj-lt"/>
              </a:rPr>
            </a:br>
            <a:r>
              <a:rPr lang="en-US" sz="1400" dirty="0" err="1" smtClean="0">
                <a:latin typeface="+mj-lt"/>
              </a:rPr>
              <a:t>progestogen</a:t>
            </a:r>
            <a:r>
              <a:rPr lang="en-US" sz="1400" dirty="0" smtClean="0">
                <a:latin typeface="+mj-lt"/>
              </a:rPr>
              <a:t>-containing cylinder</a:t>
            </a:r>
          </a:p>
          <a:p>
            <a:pPr lvl="1">
              <a:spcAft>
                <a:spcPts val="0"/>
              </a:spcAft>
            </a:pPr>
            <a:r>
              <a:rPr lang="en-US" sz="1400" dirty="0" smtClean="0">
                <a:latin typeface="+mj-lt"/>
              </a:rPr>
              <a:t>Inside the womb, it releases small amounts of hormone for </a:t>
            </a:r>
            <a:br>
              <a:rPr lang="en-US" sz="1400" dirty="0" smtClean="0">
                <a:latin typeface="+mj-lt"/>
              </a:rPr>
            </a:br>
            <a:r>
              <a:rPr lang="en-US" sz="1400" dirty="0" smtClean="0">
                <a:latin typeface="+mj-lt"/>
              </a:rPr>
              <a:t>a period of up to 5 years</a:t>
            </a:r>
          </a:p>
          <a:p>
            <a:pPr lvl="1">
              <a:spcAft>
                <a:spcPts val="0"/>
              </a:spcAft>
            </a:pPr>
            <a:r>
              <a:rPr lang="en-US" sz="1400" dirty="0" smtClean="0">
                <a:latin typeface="+mj-lt"/>
              </a:rPr>
              <a:t>It is a reversible method; fertility returns quick after removal</a:t>
            </a:r>
          </a:p>
          <a:p>
            <a:pPr lvl="1">
              <a:spcAft>
                <a:spcPts val="0"/>
              </a:spcAft>
            </a:pPr>
            <a:r>
              <a:rPr lang="en-US" sz="1400" dirty="0" smtClean="0">
                <a:latin typeface="+mj-lt"/>
              </a:rPr>
              <a:t>It can be used during breastfeeding and by women who </a:t>
            </a:r>
            <a:br>
              <a:rPr lang="en-US" sz="1400" dirty="0" smtClean="0">
                <a:latin typeface="+mj-lt"/>
              </a:rPr>
            </a:br>
            <a:r>
              <a:rPr lang="en-US" sz="1400" dirty="0" smtClean="0">
                <a:latin typeface="+mj-lt"/>
              </a:rPr>
              <a:t>cannot use estrogen</a:t>
            </a:r>
          </a:p>
          <a:p>
            <a:pPr lvl="1">
              <a:spcAft>
                <a:spcPts val="0"/>
              </a:spcAft>
            </a:pPr>
            <a:r>
              <a:rPr lang="en-US" sz="1400" dirty="0" smtClean="0">
                <a:latin typeface="+mj-lt"/>
              </a:rPr>
              <a:t>The IUS lessens the amount of menstrual bleeding, makes it shorter                     and in some cases it is absent</a:t>
            </a:r>
          </a:p>
          <a:p>
            <a:pPr lvl="1">
              <a:spcAft>
                <a:spcPts val="0"/>
              </a:spcAft>
            </a:pPr>
            <a:r>
              <a:rPr lang="en-US" sz="1400" dirty="0" smtClean="0">
                <a:latin typeface="+mj-lt"/>
              </a:rPr>
              <a:t>It can also be used for other indications, such as heavy menstrual bleeding, in hormone replacement therapy, protecting against excessive growth of the </a:t>
            </a:r>
            <a:br>
              <a:rPr lang="en-US" sz="1400" dirty="0" smtClean="0">
                <a:latin typeface="+mj-lt"/>
              </a:rPr>
            </a:br>
            <a:r>
              <a:rPr lang="en-US" sz="1400" dirty="0" smtClean="0">
                <a:latin typeface="+mj-lt"/>
              </a:rPr>
              <a:t>womb layer.</a:t>
            </a:r>
            <a:r>
              <a:rPr lang="pt-BR" sz="1400" b="1" dirty="0">
                <a:solidFill>
                  <a:schemeClr val="accent1"/>
                </a:solidFill>
                <a:latin typeface="+mj-lt"/>
              </a:rPr>
              <a:t> </a:t>
            </a:r>
            <a:endParaRPr lang="pt-BR" sz="1400" b="1" dirty="0" smtClean="0">
              <a:solidFill>
                <a:schemeClr val="accent1"/>
              </a:solidFill>
              <a:latin typeface="+mj-lt"/>
            </a:endParaRPr>
          </a:p>
          <a:p>
            <a:pPr lvl="1">
              <a:spcAft>
                <a:spcPts val="0"/>
              </a:spcAft>
            </a:pPr>
            <a:r>
              <a:rPr lang="pt-BR" sz="1400" b="1" dirty="0" smtClean="0">
                <a:latin typeface="+mj-lt"/>
              </a:rPr>
              <a:t>Failure </a:t>
            </a:r>
            <a:r>
              <a:rPr lang="pt-BR" sz="1400" b="1" dirty="0">
                <a:latin typeface="+mj-lt"/>
              </a:rPr>
              <a:t>rate: </a:t>
            </a:r>
            <a:r>
              <a:rPr lang="pt-BR" sz="1400" b="1" dirty="0" smtClean="0">
                <a:latin typeface="+mj-lt"/>
              </a:rPr>
              <a:t>0.2%</a:t>
            </a:r>
            <a:endParaRPr lang="en-US" sz="1400" dirty="0">
              <a:latin typeface="+mj-lt"/>
            </a:endParaRPr>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65</a:t>
            </a:fld>
            <a:endParaRPr lang="en-US" dirty="0"/>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7963" y="904678"/>
            <a:ext cx="2542402" cy="2542402"/>
          </a:xfrm>
          <a:prstGeom prst="rect">
            <a:avLst/>
          </a:prstGeom>
        </p:spPr>
      </p:pic>
    </p:spTree>
    <p:extLst>
      <p:ext uri="{BB962C8B-B14F-4D97-AF65-F5344CB8AC3E}">
        <p14:creationId xmlns:p14="http://schemas.microsoft.com/office/powerpoint/2010/main" val="425293558"/>
      </p:ext>
    </p:extLst>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Hormonal Implant</a:t>
            </a:r>
            <a:endParaRPr lang="pt-BR" dirty="0"/>
          </a:p>
        </p:txBody>
      </p:sp>
      <p:sp>
        <p:nvSpPr>
          <p:cNvPr id="3" name="Espaço Reservado para Conteúdo 2"/>
          <p:cNvSpPr>
            <a:spLocks noGrp="1"/>
          </p:cNvSpPr>
          <p:nvPr>
            <p:ph idx="1"/>
          </p:nvPr>
        </p:nvSpPr>
        <p:spPr/>
        <p:txBody>
          <a:bodyPr>
            <a:noAutofit/>
          </a:bodyPr>
          <a:lstStyle/>
          <a:p>
            <a:r>
              <a:rPr lang="en-US" sz="1400" b="1" dirty="0">
                <a:solidFill>
                  <a:srgbClr val="ED1849"/>
                </a:solidFill>
              </a:rPr>
              <a:t>3-5 YEARS</a:t>
            </a:r>
          </a:p>
          <a:p>
            <a:pPr lvl="1"/>
            <a:r>
              <a:rPr lang="en-US" sz="1400" dirty="0" smtClean="0"/>
              <a:t>This is a small silicone stick that contains a hormone (</a:t>
            </a:r>
            <a:r>
              <a:rPr lang="en-US" sz="1400" dirty="0" err="1" smtClean="0"/>
              <a:t>progestogen</a:t>
            </a:r>
            <a:r>
              <a:rPr lang="en-US" sz="1400" dirty="0" smtClean="0"/>
              <a:t>)</a:t>
            </a:r>
          </a:p>
          <a:p>
            <a:pPr lvl="1"/>
            <a:r>
              <a:rPr lang="en-US" sz="1400" dirty="0" smtClean="0"/>
              <a:t>It works by inhibiting ovulation, modifying cervical mucus </a:t>
            </a:r>
            <a:br>
              <a:rPr lang="en-US" sz="1400" dirty="0" smtClean="0"/>
            </a:br>
            <a:r>
              <a:rPr lang="en-US" sz="1400" dirty="0" smtClean="0"/>
              <a:t>and altering the endometrium</a:t>
            </a:r>
          </a:p>
          <a:p>
            <a:pPr lvl="1"/>
            <a:r>
              <a:rPr lang="en-US" sz="1400" dirty="0" smtClean="0"/>
              <a:t>The stick is inserted under the skin of the arm by a doctor </a:t>
            </a:r>
            <a:br>
              <a:rPr lang="en-US" sz="1400" dirty="0" smtClean="0"/>
            </a:br>
            <a:r>
              <a:rPr lang="en-US" sz="1400" dirty="0" smtClean="0"/>
              <a:t>and remains in place for up to 3 years, after which it has to                                     be removed.</a:t>
            </a:r>
          </a:p>
          <a:p>
            <a:pPr lvl="1"/>
            <a:r>
              <a:rPr lang="en-US" sz="1400" dirty="0" smtClean="0"/>
              <a:t>Some women can have reduced or absent menstrual  bleeding                         during use</a:t>
            </a:r>
          </a:p>
          <a:p>
            <a:pPr lvl="1"/>
            <a:r>
              <a:rPr lang="en-US" sz="1400" dirty="0" smtClean="0"/>
              <a:t>It can be used when breastfeeding and by women who cannot                             take estrogen</a:t>
            </a:r>
          </a:p>
          <a:p>
            <a:pPr lvl="1"/>
            <a:r>
              <a:rPr lang="en-US" sz="1400" b="1" dirty="0" smtClean="0"/>
              <a:t>Failure </a:t>
            </a:r>
            <a:r>
              <a:rPr lang="en-US" sz="1400" b="1" dirty="0"/>
              <a:t>rate: 0.05</a:t>
            </a:r>
            <a:r>
              <a:rPr lang="en-US" sz="1400" b="1" dirty="0" smtClean="0"/>
              <a:t>%</a:t>
            </a:r>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66</a:t>
            </a:fld>
            <a:endParaRPr lang="en-US" dirty="0"/>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24206" y="1114560"/>
            <a:ext cx="2546982" cy="2546982"/>
          </a:xfrm>
          <a:prstGeom prst="rect">
            <a:avLst/>
          </a:prstGeom>
        </p:spPr>
      </p:pic>
    </p:spTree>
    <p:extLst>
      <p:ext uri="{BB962C8B-B14F-4D97-AF65-F5344CB8AC3E}">
        <p14:creationId xmlns:p14="http://schemas.microsoft.com/office/powerpoint/2010/main" val="2420275382"/>
      </p:ext>
    </p:extLst>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Permanent methods</a:t>
            </a:r>
            <a:endParaRPr lang="pt-BR" dirty="0"/>
          </a:p>
        </p:txBody>
      </p:sp>
      <p:sp>
        <p:nvSpPr>
          <p:cNvPr id="3" name="Espaço Reservado para Conteúdo 2"/>
          <p:cNvSpPr>
            <a:spLocks noGrp="1"/>
          </p:cNvSpPr>
          <p:nvPr>
            <p:ph idx="1"/>
          </p:nvPr>
        </p:nvSpPr>
        <p:spPr/>
        <p:txBody>
          <a:bodyPr>
            <a:normAutofit/>
          </a:bodyPr>
          <a:lstStyle/>
          <a:p>
            <a:r>
              <a:rPr lang="en-US" sz="1400" dirty="0" smtClean="0"/>
              <a:t>Sterilization</a:t>
            </a:r>
          </a:p>
          <a:p>
            <a:r>
              <a:rPr lang="en-US" sz="1400" dirty="0" smtClean="0"/>
              <a:t>Vasectomy</a:t>
            </a:r>
          </a:p>
          <a:p>
            <a:r>
              <a:rPr lang="en-US" sz="1400" dirty="0" smtClean="0"/>
              <a:t>Tubal implant</a:t>
            </a:r>
            <a:endParaRPr lang="en-US" sz="1400"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67</a:t>
            </a:fld>
            <a:endParaRPr lang="en-US" dirty="0"/>
          </a:p>
        </p:txBody>
      </p:sp>
      <p:sp>
        <p:nvSpPr>
          <p:cNvPr id="12" name="Rechteck 11"/>
          <p:cNvSpPr/>
          <p:nvPr/>
        </p:nvSpPr>
        <p:spPr>
          <a:xfrm>
            <a:off x="520436" y="1247775"/>
            <a:ext cx="7190997" cy="3225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18847" y="2294265"/>
            <a:ext cx="7045325" cy="954107"/>
          </a:xfrm>
          <a:prstGeom prst="rect">
            <a:avLst/>
          </a:prstGeom>
        </p:spPr>
        <p:txBody>
          <a:bodyPr wrap="square">
            <a:spAutoFit/>
          </a:bodyPr>
          <a:lstStyle/>
          <a:p>
            <a:pPr algn="ctr"/>
            <a:r>
              <a:rPr lang="en-US" sz="2800" dirty="0" smtClean="0">
                <a:solidFill>
                  <a:schemeClr val="accent1"/>
                </a:solidFill>
              </a:rPr>
              <a:t>Procedures </a:t>
            </a:r>
            <a:r>
              <a:rPr lang="en-US" sz="2800" dirty="0">
                <a:solidFill>
                  <a:schemeClr val="accent1"/>
                </a:solidFill>
              </a:rPr>
              <a:t>carried out by </a:t>
            </a:r>
            <a:r>
              <a:rPr lang="en-US" sz="2800" dirty="0" smtClean="0">
                <a:solidFill>
                  <a:schemeClr val="accent1"/>
                </a:solidFill>
              </a:rPr>
              <a:t>well-trained healthcare providers</a:t>
            </a:r>
            <a:endParaRPr lang="en-US" sz="2800" dirty="0">
              <a:solidFill>
                <a:schemeClr val="accent1"/>
              </a:solidFill>
            </a:endParaRPr>
          </a:p>
        </p:txBody>
      </p:sp>
    </p:spTree>
    <p:extLst>
      <p:ext uri="{BB962C8B-B14F-4D97-AF65-F5344CB8AC3E}">
        <p14:creationId xmlns:p14="http://schemas.microsoft.com/office/powerpoint/2010/main" val="32633550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Sterilization</a:t>
            </a:r>
            <a:endParaRPr lang="pt-BR" dirty="0"/>
          </a:p>
        </p:txBody>
      </p:sp>
      <p:sp>
        <p:nvSpPr>
          <p:cNvPr id="3" name="Espaço Reservado para Conteúdo 2"/>
          <p:cNvSpPr>
            <a:spLocks noGrp="1"/>
          </p:cNvSpPr>
          <p:nvPr>
            <p:ph idx="1"/>
          </p:nvPr>
        </p:nvSpPr>
        <p:spPr/>
        <p:txBody>
          <a:bodyPr>
            <a:normAutofit/>
          </a:bodyPr>
          <a:lstStyle/>
          <a:p>
            <a:r>
              <a:rPr lang="en-US" sz="1400" b="1" dirty="0" smtClean="0">
                <a:solidFill>
                  <a:srgbClr val="ED1849"/>
                </a:solidFill>
              </a:rPr>
              <a:t>PERMANENT</a:t>
            </a:r>
            <a:endParaRPr lang="en-US" sz="1400" b="1" dirty="0">
              <a:solidFill>
                <a:srgbClr val="ED1849"/>
              </a:solidFill>
            </a:endParaRPr>
          </a:p>
          <a:p>
            <a:pPr lvl="1"/>
            <a:r>
              <a:rPr lang="en-US" sz="1400" dirty="0" smtClean="0"/>
              <a:t>Surgery performed on women, during which the Fallopian </a:t>
            </a:r>
            <a:br>
              <a:rPr lang="en-US" sz="1400" dirty="0" smtClean="0"/>
            </a:br>
            <a:r>
              <a:rPr lang="en-US" sz="1400" dirty="0" smtClean="0"/>
              <a:t>tubes are interrupted, preventing the egg from reaching </a:t>
            </a:r>
            <a:br>
              <a:rPr lang="en-US" sz="1400" dirty="0" smtClean="0"/>
            </a:br>
            <a:r>
              <a:rPr lang="en-US" sz="1400" dirty="0" smtClean="0"/>
              <a:t>a sperm</a:t>
            </a:r>
          </a:p>
          <a:p>
            <a:pPr lvl="1"/>
            <a:r>
              <a:rPr lang="en-US" sz="1400" dirty="0" smtClean="0"/>
              <a:t>As is it irreversible, it is important for the woman to be </a:t>
            </a:r>
            <a:br>
              <a:rPr lang="en-US" sz="1400" dirty="0" smtClean="0"/>
            </a:br>
            <a:r>
              <a:rPr lang="en-US" sz="1400" dirty="0" smtClean="0"/>
              <a:t>sure that she will not change her mind afterwards;                                                     check with your doctor whether it is the right time to                                                 choose this option</a:t>
            </a:r>
          </a:p>
          <a:p>
            <a:pPr lvl="1"/>
            <a:r>
              <a:rPr lang="en-US" sz="1400" b="1" dirty="0" smtClean="0"/>
              <a:t>Failure rate: 0.5%</a:t>
            </a:r>
            <a:endParaRPr lang="en-US" sz="1400" b="1"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68</a:t>
            </a:fld>
            <a:endParaRPr lang="en-US" dirty="0"/>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03517" y="969615"/>
            <a:ext cx="2518011" cy="2518011"/>
          </a:xfrm>
          <a:prstGeom prst="rect">
            <a:avLst/>
          </a:prstGeom>
        </p:spPr>
      </p:pic>
    </p:spTree>
    <p:extLst>
      <p:ext uri="{BB962C8B-B14F-4D97-AF65-F5344CB8AC3E}">
        <p14:creationId xmlns:p14="http://schemas.microsoft.com/office/powerpoint/2010/main" val="2770087971"/>
      </p:ext>
    </p:extLst>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Vasectomy</a:t>
            </a:r>
            <a:endParaRPr lang="en-US"/>
          </a:p>
        </p:txBody>
      </p:sp>
      <p:sp>
        <p:nvSpPr>
          <p:cNvPr id="3" name="Espaço Reservado para Conteúdo 2"/>
          <p:cNvSpPr>
            <a:spLocks noGrp="1"/>
          </p:cNvSpPr>
          <p:nvPr>
            <p:ph idx="1"/>
          </p:nvPr>
        </p:nvSpPr>
        <p:spPr/>
        <p:txBody>
          <a:bodyPr>
            <a:normAutofit/>
          </a:bodyPr>
          <a:lstStyle/>
          <a:p>
            <a:pPr lvl="0">
              <a:buClr>
                <a:srgbClr val="D80A4A"/>
              </a:buClr>
            </a:pPr>
            <a:r>
              <a:rPr lang="en-US" sz="1400" b="1" dirty="0" smtClean="0">
                <a:solidFill>
                  <a:srgbClr val="ED1849"/>
                </a:solidFill>
              </a:rPr>
              <a:t>PERMANENT</a:t>
            </a:r>
            <a:endParaRPr lang="en-US" sz="1400" b="1" dirty="0">
              <a:solidFill>
                <a:srgbClr val="ED1849"/>
              </a:solidFill>
            </a:endParaRPr>
          </a:p>
          <a:p>
            <a:pPr lvl="1"/>
            <a:r>
              <a:rPr lang="en-US" sz="1400" dirty="0" smtClean="0"/>
              <a:t>This is a permanent form of surgery on men, during which the                               </a:t>
            </a:r>
            <a:r>
              <a:rPr lang="en-US" sz="1400" dirty="0" err="1" smtClean="0"/>
              <a:t>ductus</a:t>
            </a:r>
            <a:r>
              <a:rPr lang="en-US" sz="1400" dirty="0" smtClean="0"/>
              <a:t> deferens is interrupted, preventing sperm from                                   reaching the seminal vesicle and being ejaculated                                                 with the semen</a:t>
            </a:r>
          </a:p>
          <a:p>
            <a:pPr lvl="1"/>
            <a:r>
              <a:rPr lang="en-US" sz="1400" dirty="0" smtClean="0"/>
              <a:t>The man can continue to have erections and ejaculations, </a:t>
            </a:r>
            <a:br>
              <a:rPr lang="en-US" sz="1400" dirty="0" smtClean="0"/>
            </a:br>
            <a:r>
              <a:rPr lang="en-US" sz="1400" dirty="0" smtClean="0"/>
              <a:t>without interfering with sexual intercourse</a:t>
            </a:r>
          </a:p>
          <a:p>
            <a:pPr lvl="1"/>
            <a:r>
              <a:rPr lang="en-US" sz="1400" dirty="0" smtClean="0"/>
              <a:t>It can eventually be reverted with surgery,                                                                  but success is not guaranteed</a:t>
            </a:r>
          </a:p>
          <a:p>
            <a:pPr lvl="1"/>
            <a:r>
              <a:rPr lang="en-US" sz="1400" b="1" dirty="0" smtClean="0"/>
              <a:t>Failure rate: 0.1 – 0.15%</a:t>
            </a:r>
            <a:endParaRPr lang="en-US" sz="1400" b="1" dirty="0"/>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69</a:t>
            </a:fld>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03517" y="969615"/>
            <a:ext cx="2518011" cy="2518011"/>
          </a:xfrm>
          <a:prstGeom prst="rect">
            <a:avLst/>
          </a:prstGeom>
        </p:spPr>
      </p:pic>
    </p:spTree>
    <p:extLst>
      <p:ext uri="{BB962C8B-B14F-4D97-AF65-F5344CB8AC3E}">
        <p14:creationId xmlns:p14="http://schemas.microsoft.com/office/powerpoint/2010/main" val="2400188595"/>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AU" dirty="0"/>
              <a:t>Do you know…</a:t>
            </a:r>
            <a:endParaRPr lang="en-AU" dirty="0" smtClean="0"/>
          </a:p>
        </p:txBody>
      </p:sp>
      <p:sp>
        <p:nvSpPr>
          <p:cNvPr id="5" name="Inhaltsplatzhalter 4"/>
          <p:cNvSpPr>
            <a:spLocks noGrp="1"/>
          </p:cNvSpPr>
          <p:nvPr>
            <p:ph idx="1"/>
          </p:nvPr>
        </p:nvSpPr>
        <p:spPr/>
        <p:txBody>
          <a:bodyPr>
            <a:normAutofit/>
          </a:bodyPr>
          <a:lstStyle/>
          <a:p>
            <a:r>
              <a:rPr lang="en-AU" b="1" dirty="0">
                <a:solidFill>
                  <a:srgbClr val="ED1849"/>
                </a:solidFill>
              </a:rPr>
              <a:t>YOUNG PEOPLE AND SEXUALLY TRANSMITTED INFECTIONS (STIs</a:t>
            </a:r>
            <a:r>
              <a:rPr lang="en-AU" b="1" dirty="0" smtClean="0">
                <a:solidFill>
                  <a:srgbClr val="ED1849"/>
                </a:solidFill>
              </a:rPr>
              <a:t>)</a:t>
            </a:r>
            <a:endParaRPr lang="en-AU" b="1" dirty="0">
              <a:solidFill>
                <a:srgbClr val="ED1849"/>
              </a:solidFill>
            </a:endParaRPr>
          </a:p>
          <a:p>
            <a:pPr lvl="1"/>
            <a:r>
              <a:rPr lang="en-AU" dirty="0"/>
              <a:t>rate higher in adolescents &amp; young adults (aged 15-24) than older adults (25 or </a:t>
            </a:r>
            <a:r>
              <a:rPr lang="en-AU" dirty="0" smtClean="0"/>
              <a:t>more)</a:t>
            </a:r>
            <a:r>
              <a:rPr lang="en-AU" baseline="30000" dirty="0" smtClean="0"/>
              <a:t>1</a:t>
            </a:r>
            <a:endParaRPr lang="en-AU" baseline="30000" dirty="0"/>
          </a:p>
          <a:p>
            <a:pPr lvl="1"/>
            <a:r>
              <a:rPr lang="en-AU" dirty="0"/>
              <a:t>young people contribute to 50% of all new HIV </a:t>
            </a:r>
            <a:r>
              <a:rPr lang="en-AU" dirty="0" smtClean="0"/>
              <a:t>infections</a:t>
            </a:r>
            <a:r>
              <a:rPr lang="en-AU" baseline="30000" dirty="0" smtClean="0"/>
              <a:t>2</a:t>
            </a:r>
            <a:r>
              <a:rPr lang="en-AU" dirty="0" smtClean="0"/>
              <a:t> </a:t>
            </a:r>
            <a:endParaRPr lang="en-AU" dirty="0"/>
          </a:p>
          <a:p>
            <a:pPr lvl="1"/>
            <a:r>
              <a:rPr lang="en-AU" dirty="0"/>
              <a:t>few young people have access to acceptable and affordable </a:t>
            </a:r>
            <a:r>
              <a:rPr lang="en-AU" dirty="0" smtClean="0"/>
              <a:t/>
            </a:r>
            <a:br>
              <a:rPr lang="en-AU" dirty="0" smtClean="0"/>
            </a:br>
            <a:r>
              <a:rPr lang="en-AU" dirty="0" smtClean="0"/>
              <a:t>STI services</a:t>
            </a:r>
            <a:r>
              <a:rPr lang="en-AU" baseline="30000" dirty="0" smtClean="0"/>
              <a:t>3</a:t>
            </a:r>
            <a:endParaRPr lang="en-AU" dirty="0"/>
          </a:p>
          <a:p>
            <a:pPr lvl="1"/>
            <a:r>
              <a:rPr lang="en-AU" dirty="0"/>
              <a:t>about 500,000 young people </a:t>
            </a:r>
            <a:r>
              <a:rPr lang="en-AU" dirty="0" smtClean="0"/>
              <a:t>are newly </a:t>
            </a:r>
            <a:r>
              <a:rPr lang="en-AU" dirty="0"/>
              <a:t>infected </a:t>
            </a:r>
            <a:r>
              <a:rPr lang="en-AU" dirty="0" smtClean="0"/>
              <a:t>with </a:t>
            </a:r>
            <a:r>
              <a:rPr lang="en-AU" dirty="0"/>
              <a:t>STI each </a:t>
            </a:r>
            <a:r>
              <a:rPr lang="en-AU" dirty="0" smtClean="0"/>
              <a:t>day</a:t>
            </a:r>
            <a:r>
              <a:rPr lang="en-AU" baseline="30000" dirty="0" smtClean="0"/>
              <a:t>4</a:t>
            </a:r>
            <a:endParaRPr lang="en-AU" dirty="0"/>
          </a:p>
        </p:txBody>
      </p:sp>
      <p:sp>
        <p:nvSpPr>
          <p:cNvPr id="13315" name="Rectangle 3"/>
          <p:cNvSpPr>
            <a:spLocks noGrp="1"/>
          </p:cNvSpPr>
          <p:nvPr>
            <p:ph type="body" sz="quarter" idx="13"/>
          </p:nvPr>
        </p:nvSpPr>
        <p:spPr/>
        <p:txBody>
          <a:bodyPr/>
          <a:lstStyle/>
          <a:p>
            <a:pPr marL="0" lvl="1">
              <a:spcBef>
                <a:spcPts val="0"/>
              </a:spcBef>
              <a:spcAft>
                <a:spcPts val="0"/>
              </a:spcAft>
            </a:pPr>
            <a:r>
              <a:rPr lang="en-AU" baseline="30000" dirty="0" smtClean="0"/>
              <a:t>1</a:t>
            </a:r>
            <a:r>
              <a:rPr lang="en-AU" dirty="0" smtClean="0"/>
              <a:t>Center </a:t>
            </a:r>
            <a:r>
              <a:rPr lang="en-AU" dirty="0"/>
              <a:t>for Disease Control and Prevention, </a:t>
            </a:r>
            <a:r>
              <a:rPr lang="en-AU" dirty="0" smtClean="0"/>
              <a:t>2006; </a:t>
            </a:r>
            <a:r>
              <a:rPr lang="en-AU" baseline="30000" dirty="0" smtClean="0"/>
              <a:t>2</a:t>
            </a:r>
            <a:r>
              <a:rPr lang="en-AU" dirty="0" smtClean="0"/>
              <a:t>WHO</a:t>
            </a:r>
            <a:r>
              <a:rPr lang="en-AU" dirty="0"/>
              <a:t>, </a:t>
            </a:r>
            <a:r>
              <a:rPr lang="en-AU" dirty="0" smtClean="0"/>
              <a:t>2006; </a:t>
            </a:r>
            <a:r>
              <a:rPr lang="en-AU" baseline="30000" dirty="0" smtClean="0"/>
              <a:t>3</a:t>
            </a:r>
            <a:r>
              <a:rPr lang="en-AU" dirty="0" smtClean="0"/>
              <a:t>WHO</a:t>
            </a:r>
            <a:r>
              <a:rPr lang="en-AU" dirty="0"/>
              <a:t>, </a:t>
            </a:r>
            <a:r>
              <a:rPr lang="en-AU" dirty="0" smtClean="0"/>
              <a:t>2005; </a:t>
            </a:r>
            <a:r>
              <a:rPr lang="en-AU" baseline="30000" dirty="0" smtClean="0"/>
              <a:t>4</a:t>
            </a:r>
            <a:r>
              <a:rPr lang="en-AU" dirty="0" smtClean="0"/>
              <a:t>WHO</a:t>
            </a:r>
            <a:r>
              <a:rPr lang="en-AU" dirty="0"/>
              <a:t>, </a:t>
            </a:r>
            <a:r>
              <a:rPr lang="en-AU" dirty="0" smtClean="0"/>
              <a:t>2005</a:t>
            </a:r>
            <a:endParaRPr lang="en-AU" dirty="0"/>
          </a:p>
        </p:txBody>
      </p:sp>
      <p:sp>
        <p:nvSpPr>
          <p:cNvPr id="2" name="Foliennummernplatzhalter 1"/>
          <p:cNvSpPr>
            <a:spLocks noGrp="1"/>
          </p:cNvSpPr>
          <p:nvPr>
            <p:ph type="sldNum" sz="quarter" idx="4"/>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4138773470"/>
      </p:ext>
    </p:extLst>
  </p:cSld>
  <p:clrMapOvr>
    <a:masterClrMapping/>
  </p:clrMapOvr>
  <p:transition spd="med">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Tubal Implant</a:t>
            </a:r>
            <a:endParaRPr lang="pt-BR" dirty="0"/>
          </a:p>
        </p:txBody>
      </p:sp>
      <p:sp>
        <p:nvSpPr>
          <p:cNvPr id="3" name="Espaço Reservado para Conteúdo 2"/>
          <p:cNvSpPr>
            <a:spLocks noGrp="1"/>
          </p:cNvSpPr>
          <p:nvPr>
            <p:ph idx="1"/>
          </p:nvPr>
        </p:nvSpPr>
        <p:spPr/>
        <p:txBody>
          <a:bodyPr>
            <a:noAutofit/>
          </a:bodyPr>
          <a:lstStyle/>
          <a:p>
            <a:pPr>
              <a:spcAft>
                <a:spcPts val="300"/>
              </a:spcAft>
            </a:pPr>
            <a:r>
              <a:rPr lang="en-US" sz="1400" b="1" dirty="0">
                <a:solidFill>
                  <a:srgbClr val="ED1849"/>
                </a:solidFill>
              </a:rPr>
              <a:t>PERMANENT</a:t>
            </a:r>
          </a:p>
          <a:p>
            <a:pPr lvl="1">
              <a:spcAft>
                <a:spcPts val="300"/>
              </a:spcAft>
            </a:pPr>
            <a:r>
              <a:rPr lang="en-US" sz="1400" dirty="0" smtClean="0"/>
              <a:t>Flexible devices made of stainless steel in the form of coils </a:t>
            </a:r>
            <a:br>
              <a:rPr lang="en-US" sz="1400" dirty="0" smtClean="0"/>
            </a:br>
            <a:r>
              <a:rPr lang="en-US" sz="1400" dirty="0" smtClean="0"/>
              <a:t>that are inserted inside the Fallopian tubes via hysteroscopy </a:t>
            </a:r>
            <a:br>
              <a:rPr lang="en-US" sz="1400" dirty="0" smtClean="0"/>
            </a:br>
            <a:r>
              <a:rPr lang="en-US" sz="1400" dirty="0" smtClean="0"/>
              <a:t>(procedure under video control)</a:t>
            </a:r>
          </a:p>
          <a:p>
            <a:pPr lvl="1">
              <a:spcAft>
                <a:spcPts val="300"/>
              </a:spcAft>
            </a:pPr>
            <a:r>
              <a:rPr lang="en-US" sz="1400" dirty="0" smtClean="0"/>
              <a:t>They can be inserted without anesthesia or in hospital under sedation</a:t>
            </a:r>
          </a:p>
          <a:p>
            <a:pPr lvl="1">
              <a:spcAft>
                <a:spcPts val="300"/>
              </a:spcAft>
            </a:pPr>
            <a:r>
              <a:rPr lang="en-US" sz="1400" dirty="0" smtClean="0"/>
              <a:t>The coils block the Fallopian tubes and prevent sperm from coming into contact with the eggs</a:t>
            </a:r>
          </a:p>
          <a:p>
            <a:pPr lvl="1">
              <a:spcAft>
                <a:spcPts val="300"/>
              </a:spcAft>
            </a:pPr>
            <a:r>
              <a:rPr lang="en-US" sz="1400" dirty="0" smtClean="0"/>
              <a:t>It is irreversible as it would be difficult to unblock the tubes afterwards</a:t>
            </a:r>
          </a:p>
          <a:p>
            <a:pPr lvl="1">
              <a:spcAft>
                <a:spcPts val="300"/>
              </a:spcAft>
            </a:pPr>
            <a:r>
              <a:rPr lang="en-US" sz="1400" dirty="0" smtClean="0"/>
              <a:t>No cuts or scars</a:t>
            </a:r>
          </a:p>
          <a:p>
            <a:pPr lvl="1">
              <a:spcAft>
                <a:spcPts val="300"/>
              </a:spcAft>
            </a:pPr>
            <a:r>
              <a:rPr lang="en-US" sz="1400" dirty="0" smtClean="0"/>
              <a:t>After insertion it takes approximately 3 months for the Fallopian tubes to become completely blocked</a:t>
            </a:r>
          </a:p>
          <a:p>
            <a:pPr lvl="1">
              <a:spcAft>
                <a:spcPts val="300"/>
              </a:spcAft>
            </a:pPr>
            <a:r>
              <a:rPr lang="en-US" sz="1400" b="1" dirty="0" smtClean="0"/>
              <a:t>Failure rate: 0.05%</a:t>
            </a:r>
          </a:p>
        </p:txBody>
      </p:sp>
      <p:sp>
        <p:nvSpPr>
          <p:cNvPr id="5" name="Textplatzhalter 4"/>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6FF9F0C5-380F-41C2-899A-BAC0F0927E16}" type="slidenum">
              <a:rPr lang="en-US" smtClean="0"/>
              <a:t>70</a:t>
            </a:fld>
            <a:endParaRPr lang="en-US" dirty="0"/>
          </a:p>
        </p:txBody>
      </p:sp>
    </p:spTree>
    <p:extLst>
      <p:ext uri="{BB962C8B-B14F-4D97-AF65-F5344CB8AC3E}">
        <p14:creationId xmlns:p14="http://schemas.microsoft.com/office/powerpoint/2010/main" val="2740777479"/>
      </p:ext>
    </p:extLst>
  </p:cSld>
  <p:clrMapOvr>
    <a:masterClrMapping/>
  </p:clrMapOvr>
  <p:transition spd="med">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511175" y="1264444"/>
            <a:ext cx="1970608" cy="1173407"/>
          </a:xfrm>
          <a:prstGeom prst="rect">
            <a:avLst/>
          </a:prstGeom>
          <a:solidFill>
            <a:schemeClr val="accent1">
              <a:lumMod val="75000"/>
              <a:alpha val="30000"/>
            </a:schemeClr>
          </a:solidFill>
          <a:ln w="9525" algn="ctr">
            <a:noFill/>
            <a:round/>
            <a:headEnd/>
            <a:tailEnd/>
          </a:ln>
        </p:spPr>
        <p:txBody>
          <a:bodyPr wrap="none" anchor="ctr"/>
          <a:lstStyle/>
          <a:p>
            <a:endParaRPr lang="de-DE">
              <a:solidFill>
                <a:srgbClr val="676767"/>
              </a:solidFill>
              <a:latin typeface="Arial" charset="0"/>
              <a:cs typeface="Arial" charset="0"/>
            </a:endParaRPr>
          </a:p>
        </p:txBody>
      </p:sp>
      <p:sp>
        <p:nvSpPr>
          <p:cNvPr id="25" name="Rechteck 24"/>
          <p:cNvSpPr/>
          <p:nvPr/>
        </p:nvSpPr>
        <p:spPr>
          <a:xfrm>
            <a:off x="511175" y="2446063"/>
            <a:ext cx="1970608" cy="841375"/>
          </a:xfrm>
          <a:prstGeom prst="rect">
            <a:avLst/>
          </a:prstGeom>
          <a:solidFill>
            <a:srgbClr val="DED04A">
              <a:alpha val="50000"/>
            </a:srgbClr>
          </a:solidFill>
          <a:ln w="9525" algn="ctr">
            <a:noFill/>
            <a:round/>
            <a:headEnd/>
            <a:tailEnd/>
          </a:ln>
        </p:spPr>
        <p:txBody>
          <a:bodyPr wrap="none" anchor="ctr"/>
          <a:lstStyle/>
          <a:p>
            <a:endParaRPr lang="de-DE">
              <a:solidFill>
                <a:srgbClr val="676767"/>
              </a:solidFill>
              <a:latin typeface="Arial" charset="0"/>
              <a:cs typeface="Arial" charset="0"/>
            </a:endParaRPr>
          </a:p>
        </p:txBody>
      </p:sp>
      <p:sp>
        <p:nvSpPr>
          <p:cNvPr id="18" name="Rechteck 17"/>
          <p:cNvSpPr/>
          <p:nvPr/>
        </p:nvSpPr>
        <p:spPr>
          <a:xfrm>
            <a:off x="511175" y="3295650"/>
            <a:ext cx="1970608" cy="841375"/>
          </a:xfrm>
          <a:prstGeom prst="rect">
            <a:avLst/>
          </a:prstGeom>
          <a:solidFill>
            <a:srgbClr val="92D050">
              <a:alpha val="50000"/>
            </a:srgbClr>
          </a:solidFill>
          <a:ln w="9525" algn="ctr">
            <a:noFill/>
            <a:round/>
            <a:headEnd/>
            <a:tailEnd/>
          </a:ln>
        </p:spPr>
        <p:txBody>
          <a:bodyPr wrap="none" anchor="ctr"/>
          <a:lstStyle/>
          <a:p>
            <a:endParaRPr lang="de-DE">
              <a:solidFill>
                <a:srgbClr val="676767"/>
              </a:solidFill>
              <a:latin typeface="Arial" charset="0"/>
              <a:cs typeface="Arial" charset="0"/>
            </a:endParaRPr>
          </a:p>
        </p:txBody>
      </p:sp>
      <p:sp>
        <p:nvSpPr>
          <p:cNvPr id="6" name="Titel 5"/>
          <p:cNvSpPr>
            <a:spLocks noGrp="1"/>
          </p:cNvSpPr>
          <p:nvPr>
            <p:ph type="title"/>
          </p:nvPr>
        </p:nvSpPr>
        <p:spPr/>
        <p:txBody>
          <a:bodyPr/>
          <a:lstStyle/>
          <a:p>
            <a:r>
              <a:rPr lang="en-US" smtClean="0"/>
              <a:t>Efficacy of contraceptive methods</a:t>
            </a:r>
            <a:br>
              <a:rPr lang="en-US" smtClean="0"/>
            </a:br>
            <a:r>
              <a:rPr lang="en-US" smtClean="0"/>
              <a:t>during first year of use</a:t>
            </a:r>
            <a:endParaRPr lang="en-US" dirty="0"/>
          </a:p>
        </p:txBody>
      </p:sp>
      <p:graphicFrame>
        <p:nvGraphicFramePr>
          <p:cNvPr id="3" name="Inhaltsplatzhalter 4"/>
          <p:cNvGraphicFramePr>
            <a:graphicFrameLocks noGrp="1"/>
          </p:cNvGraphicFramePr>
          <p:nvPr>
            <p:ph idx="1"/>
            <p:extLst>
              <p:ext uri="{D42A27DB-BD31-4B8C-83A1-F6EECF244321}">
                <p14:modId xmlns:p14="http://schemas.microsoft.com/office/powerpoint/2010/main" val="1500977998"/>
              </p:ext>
            </p:extLst>
          </p:nvPr>
        </p:nvGraphicFramePr>
        <p:xfrm>
          <a:off x="918095" y="1117600"/>
          <a:ext cx="7048500" cy="332422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platzhalter 16"/>
          <p:cNvSpPr>
            <a:spLocks noGrp="1"/>
          </p:cNvSpPr>
          <p:nvPr>
            <p:ph type="body" sz="quarter" idx="13"/>
          </p:nvPr>
        </p:nvSpPr>
        <p:spPr/>
        <p:txBody>
          <a:bodyPr/>
          <a:lstStyle/>
          <a:p>
            <a:r>
              <a:rPr lang="de-DE" dirty="0" err="1"/>
              <a:t>Trussell</a:t>
            </a:r>
            <a:r>
              <a:rPr lang="de-DE" dirty="0"/>
              <a:t> J. </a:t>
            </a:r>
            <a:r>
              <a:rPr lang="de-DE" dirty="0" err="1"/>
              <a:t>Contraceptive</a:t>
            </a:r>
            <a:r>
              <a:rPr lang="de-DE" dirty="0"/>
              <a:t> </a:t>
            </a:r>
            <a:r>
              <a:rPr lang="de-DE" dirty="0" err="1"/>
              <a:t>Efficacy</a:t>
            </a:r>
            <a:r>
              <a:rPr lang="de-DE" dirty="0"/>
              <a:t>. In </a:t>
            </a:r>
            <a:r>
              <a:rPr lang="de-DE" dirty="0" err="1"/>
              <a:t>Hatcher</a:t>
            </a:r>
            <a:r>
              <a:rPr lang="de-DE" dirty="0"/>
              <a:t> RA, </a:t>
            </a:r>
            <a:r>
              <a:rPr lang="de-DE" dirty="0" err="1"/>
              <a:t>Trussell</a:t>
            </a:r>
            <a:r>
              <a:rPr lang="de-DE" dirty="0"/>
              <a:t> J, Nelson AL, </a:t>
            </a:r>
            <a:r>
              <a:rPr lang="de-DE" dirty="0" err="1"/>
              <a:t>Cates</a:t>
            </a:r>
            <a:r>
              <a:rPr lang="de-DE" dirty="0"/>
              <a:t> W, </a:t>
            </a:r>
            <a:r>
              <a:rPr lang="de-DE" dirty="0" err="1"/>
              <a:t>Kowal</a:t>
            </a:r>
            <a:r>
              <a:rPr lang="de-DE" dirty="0"/>
              <a:t> D, </a:t>
            </a:r>
            <a:r>
              <a:rPr lang="de-DE" dirty="0" err="1"/>
              <a:t>Policar</a:t>
            </a:r>
            <a:r>
              <a:rPr lang="de-DE" dirty="0"/>
              <a:t> M. </a:t>
            </a:r>
            <a:r>
              <a:rPr lang="de-DE" dirty="0" err="1"/>
              <a:t>Contraceptive</a:t>
            </a:r>
            <a:r>
              <a:rPr lang="de-DE" dirty="0"/>
              <a:t> </a:t>
            </a:r>
            <a:r>
              <a:rPr lang="de-DE" dirty="0" err="1"/>
              <a:t>Techology</a:t>
            </a:r>
            <a:r>
              <a:rPr lang="de-DE" dirty="0"/>
              <a:t>: </a:t>
            </a:r>
            <a:r>
              <a:rPr lang="de-DE" dirty="0" smtClean="0"/>
              <a:t/>
            </a:r>
            <a:br>
              <a:rPr lang="de-DE" dirty="0" smtClean="0"/>
            </a:br>
            <a:r>
              <a:rPr lang="de-DE" dirty="0" err="1" smtClean="0"/>
              <a:t>Twentieth</a:t>
            </a:r>
            <a:r>
              <a:rPr lang="de-DE" dirty="0" smtClean="0"/>
              <a:t> </a:t>
            </a:r>
            <a:r>
              <a:rPr lang="de-DE" dirty="0" err="1"/>
              <a:t>Revised</a:t>
            </a:r>
            <a:r>
              <a:rPr lang="de-DE" dirty="0"/>
              <a:t> Edition. New York NY: </a:t>
            </a:r>
            <a:r>
              <a:rPr lang="de-DE" dirty="0" err="1"/>
              <a:t>Ardent</a:t>
            </a:r>
            <a:r>
              <a:rPr lang="de-DE" dirty="0"/>
              <a:t> Media, 2011 </a:t>
            </a:r>
          </a:p>
        </p:txBody>
      </p:sp>
      <p:sp>
        <p:nvSpPr>
          <p:cNvPr id="2" name="Foliennummernplatzhalter 1"/>
          <p:cNvSpPr>
            <a:spLocks noGrp="1"/>
          </p:cNvSpPr>
          <p:nvPr>
            <p:ph type="sldNum" sz="quarter" idx="4"/>
          </p:nvPr>
        </p:nvSpPr>
        <p:spPr/>
        <p:txBody>
          <a:bodyPr/>
          <a:lstStyle/>
          <a:p>
            <a:fld id="{8F672E1C-174F-40F5-90BA-302C2860ED43}" type="slidenum">
              <a:rPr lang="de-DE" smtClean="0"/>
              <a:pPr/>
              <a:t>71</a:t>
            </a:fld>
            <a:endParaRPr lang="de-DE" dirty="0"/>
          </a:p>
        </p:txBody>
      </p:sp>
      <p:sp>
        <p:nvSpPr>
          <p:cNvPr id="34826" name="Textfeld 3"/>
          <p:cNvSpPr txBox="1">
            <a:spLocks noChangeArrowheads="1"/>
          </p:cNvSpPr>
          <p:nvPr/>
        </p:nvSpPr>
        <p:spPr bwMode="gray">
          <a:xfrm>
            <a:off x="918095" y="4198164"/>
            <a:ext cx="1027112"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1000" b="1" dirty="0" smtClean="0">
                <a:latin typeface="+mj-lt"/>
              </a:rPr>
              <a:t>Failure rate [%]</a:t>
            </a:r>
          </a:p>
        </p:txBody>
      </p:sp>
      <p:sp>
        <p:nvSpPr>
          <p:cNvPr id="27" name="Textfeld 3"/>
          <p:cNvSpPr txBox="1">
            <a:spLocks noChangeArrowheads="1"/>
          </p:cNvSpPr>
          <p:nvPr/>
        </p:nvSpPr>
        <p:spPr bwMode="gray">
          <a:xfrm rot="16200000">
            <a:off x="281957" y="3545917"/>
            <a:ext cx="803277"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dirty="0">
                <a:latin typeface="+mj-lt"/>
              </a:rPr>
              <a:t>Very high efficacy</a:t>
            </a:r>
          </a:p>
        </p:txBody>
      </p:sp>
      <p:sp>
        <p:nvSpPr>
          <p:cNvPr id="28" name="Textfeld 3"/>
          <p:cNvSpPr txBox="1">
            <a:spLocks noChangeArrowheads="1"/>
          </p:cNvSpPr>
          <p:nvPr/>
        </p:nvSpPr>
        <p:spPr bwMode="gray">
          <a:xfrm rot="16200000">
            <a:off x="281957" y="2698753"/>
            <a:ext cx="803277"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spc="-50" dirty="0">
                <a:latin typeface="+mj-lt"/>
              </a:rPr>
              <a:t>High efficacy if used correctly</a:t>
            </a:r>
          </a:p>
        </p:txBody>
      </p:sp>
      <p:sp>
        <p:nvSpPr>
          <p:cNvPr id="29" name="Textfeld 3"/>
          <p:cNvSpPr txBox="1">
            <a:spLocks noChangeArrowheads="1"/>
          </p:cNvSpPr>
          <p:nvPr/>
        </p:nvSpPr>
        <p:spPr bwMode="gray">
          <a:xfrm rot="16200000">
            <a:off x="96999" y="1699880"/>
            <a:ext cx="1173195"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dirty="0">
                <a:latin typeface="+mj-lt"/>
              </a:rPr>
              <a:t>Low efficacy</a:t>
            </a:r>
          </a:p>
        </p:txBody>
      </p:sp>
      <p:grpSp>
        <p:nvGrpSpPr>
          <p:cNvPr id="22" name="Gruppieren 21"/>
          <p:cNvGrpSpPr/>
          <p:nvPr/>
        </p:nvGrpSpPr>
        <p:grpSpPr>
          <a:xfrm>
            <a:off x="6275658" y="3600104"/>
            <a:ext cx="1284018" cy="246221"/>
            <a:chOff x="11909015" y="523161"/>
            <a:chExt cx="1284018" cy="246221"/>
          </a:xfrm>
        </p:grpSpPr>
        <p:sp>
          <p:nvSpPr>
            <p:cNvPr id="19" name="Rechteck 18"/>
            <p:cNvSpPr/>
            <p:nvPr/>
          </p:nvSpPr>
          <p:spPr>
            <a:xfrm>
              <a:off x="11909015" y="599415"/>
              <a:ext cx="108000"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Rechteck 20"/>
            <p:cNvSpPr/>
            <p:nvPr/>
          </p:nvSpPr>
          <p:spPr>
            <a:xfrm>
              <a:off x="11987254" y="523161"/>
              <a:ext cx="1205779" cy="246221"/>
            </a:xfrm>
            <a:prstGeom prst="rect">
              <a:avLst/>
            </a:prstGeom>
          </p:spPr>
          <p:txBody>
            <a:bodyPr wrap="none">
              <a:spAutoFit/>
            </a:bodyPr>
            <a:lstStyle/>
            <a:p>
              <a:r>
                <a:rPr lang="en-US" sz="1000" b="1" dirty="0"/>
                <a:t>if used correctly </a:t>
              </a:r>
            </a:p>
          </p:txBody>
        </p:sp>
      </p:grpSp>
      <p:grpSp>
        <p:nvGrpSpPr>
          <p:cNvPr id="33" name="Gruppieren 32"/>
          <p:cNvGrpSpPr/>
          <p:nvPr/>
        </p:nvGrpSpPr>
        <p:grpSpPr>
          <a:xfrm>
            <a:off x="6275658" y="3831742"/>
            <a:ext cx="1412259" cy="246221"/>
            <a:chOff x="11909015" y="523161"/>
            <a:chExt cx="1412259" cy="246221"/>
          </a:xfrm>
        </p:grpSpPr>
        <p:sp>
          <p:nvSpPr>
            <p:cNvPr id="34" name="Rechteck 33"/>
            <p:cNvSpPr/>
            <p:nvPr/>
          </p:nvSpPr>
          <p:spPr>
            <a:xfrm>
              <a:off x="11909015" y="599415"/>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Rechteck 34"/>
            <p:cNvSpPr/>
            <p:nvPr/>
          </p:nvSpPr>
          <p:spPr>
            <a:xfrm>
              <a:off x="11987254" y="523161"/>
              <a:ext cx="1334020" cy="246221"/>
            </a:xfrm>
            <a:prstGeom prst="rect">
              <a:avLst/>
            </a:prstGeom>
          </p:spPr>
          <p:txBody>
            <a:bodyPr wrap="none">
              <a:spAutoFit/>
            </a:bodyPr>
            <a:lstStyle/>
            <a:p>
              <a:r>
                <a:rPr lang="en-US" sz="1000" b="1" dirty="0"/>
                <a:t>as commonly used</a:t>
              </a:r>
            </a:p>
          </p:txBody>
        </p:sp>
      </p:grpSp>
    </p:spTree>
    <p:extLst>
      <p:ext uri="{BB962C8B-B14F-4D97-AF65-F5344CB8AC3E}">
        <p14:creationId xmlns:p14="http://schemas.microsoft.com/office/powerpoint/2010/main" val="99733438"/>
      </p:ext>
    </p:extLst>
  </p:cSld>
  <p:clrMapOvr>
    <a:masterClrMapping/>
  </p:clrMapOvr>
  <p:transition spd="med">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en-US" dirty="0" smtClean="0">
                <a:solidFill>
                  <a:schemeClr val="tx1"/>
                </a:solidFill>
              </a:rPr>
              <a:t>Chapter </a:t>
            </a:r>
            <a:r>
              <a:rPr lang="en-US" dirty="0">
                <a:solidFill>
                  <a:schemeClr val="tx1"/>
                </a:solidFill>
              </a:rPr>
              <a:t>4: </a:t>
            </a:r>
            <a:r>
              <a:rPr lang="en-US" dirty="0" smtClean="0"/>
              <a:t/>
            </a:r>
            <a:br>
              <a:rPr lang="en-US" dirty="0" smtClean="0"/>
            </a:br>
            <a:r>
              <a:rPr lang="en-US" dirty="0" smtClean="0"/>
              <a:t>The </a:t>
            </a:r>
            <a:r>
              <a:rPr lang="en-US" dirty="0"/>
              <a:t>most relevant Factors for </a:t>
            </a:r>
            <a:r>
              <a:rPr lang="en-US" dirty="0" smtClean="0"/>
              <a:t/>
            </a:r>
            <a:br>
              <a:rPr lang="en-US" dirty="0" smtClean="0"/>
            </a:br>
            <a:r>
              <a:rPr lang="en-US" dirty="0" smtClean="0"/>
              <a:t>Contraceptive Counselling</a:t>
            </a:r>
            <a:endParaRPr lang="en-US" dirty="0"/>
          </a:p>
        </p:txBody>
      </p:sp>
      <p:sp>
        <p:nvSpPr>
          <p:cNvPr id="2" name="Untertitel 1"/>
          <p:cNvSpPr>
            <a:spLocks noGrp="1"/>
          </p:cNvSpPr>
          <p:nvPr>
            <p:ph type="subTitle" idx="1"/>
          </p:nvPr>
        </p:nvSpPr>
        <p:spPr/>
        <p:txBody>
          <a:bodyPr/>
          <a:lstStyle/>
          <a:p>
            <a:endParaRPr lang="de-DE"/>
          </a:p>
        </p:txBody>
      </p:sp>
      <p:sp>
        <p:nvSpPr>
          <p:cNvPr id="3" name="Foliennummernplatzhalter 2"/>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286219322"/>
      </p:ext>
    </p:extLst>
  </p:cSld>
  <p:clrMapOvr>
    <a:masterClrMapping/>
  </p:clrMapOvr>
  <p:transition spd="med">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What do women think about and expect </a:t>
            </a:r>
            <a:br>
              <a:rPr lang="en-US" dirty="0" smtClean="0"/>
            </a:br>
            <a:r>
              <a:rPr lang="en-US" dirty="0" smtClean="0"/>
              <a:t>from contraception?</a:t>
            </a:r>
            <a:endParaRPr lang="en-US" dirty="0"/>
          </a:p>
        </p:txBody>
      </p:sp>
      <p:sp>
        <p:nvSpPr>
          <p:cNvPr id="6" name="Inhaltsplatzhalter 5"/>
          <p:cNvSpPr>
            <a:spLocks noGrp="1"/>
          </p:cNvSpPr>
          <p:nvPr>
            <p:ph idx="1"/>
          </p:nvPr>
        </p:nvSpPr>
        <p:spPr/>
        <p:txBody>
          <a:bodyPr/>
          <a:lstStyle/>
          <a:p>
            <a:pPr marL="0" indent="0">
              <a:buNone/>
            </a:pPr>
            <a:r>
              <a:rPr lang="en-US" b="1" dirty="0" smtClean="0">
                <a:solidFill>
                  <a:srgbClr val="ED1849"/>
                </a:solidFill>
              </a:rPr>
              <a:t>Bayer conducted a big global Market Research Study (AIMS) asking</a:t>
            </a:r>
          </a:p>
          <a:p>
            <a:r>
              <a:rPr lang="en-US" dirty="0" smtClean="0"/>
              <a:t>&gt;6000 women (15 – 49 y)</a:t>
            </a:r>
          </a:p>
          <a:p>
            <a:r>
              <a:rPr lang="en-US" dirty="0" smtClean="0"/>
              <a:t>Australia, Asia, Europe, North/South Americas</a:t>
            </a:r>
          </a:p>
          <a:p>
            <a:r>
              <a:rPr lang="en-US" dirty="0" smtClean="0"/>
              <a:t>All women currently use, or are open to using hormonal contraception</a:t>
            </a:r>
            <a:endParaRPr lang="en-US" dirty="0"/>
          </a:p>
        </p:txBody>
      </p:sp>
      <p:sp>
        <p:nvSpPr>
          <p:cNvPr id="9" name="Textplatzhalter 8"/>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pPr/>
              <a:t>73</a:t>
            </a:fld>
            <a:endParaRPr lang="en-US" dirty="0"/>
          </a:p>
        </p:txBody>
      </p:sp>
    </p:spTree>
    <p:extLst>
      <p:ext uri="{BB962C8B-B14F-4D97-AF65-F5344CB8AC3E}">
        <p14:creationId xmlns:p14="http://schemas.microsoft.com/office/powerpoint/2010/main" val="902737056"/>
      </p:ext>
    </p:extLst>
  </p:cSld>
  <p:clrMapOvr>
    <a:masterClrMapping/>
  </p:clrMapOvr>
  <p:transition spd="med">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r>
              <a:rPr lang="en-US" spc="-40" dirty="0" smtClean="0"/>
              <a:t>AIMS: Current use of contraceptive methods</a:t>
            </a:r>
            <a:br>
              <a:rPr lang="en-US" spc="-40" dirty="0" smtClean="0"/>
            </a:br>
            <a:r>
              <a:rPr lang="en-US" dirty="0" smtClean="0"/>
              <a:t>Global total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39021696"/>
              </p:ext>
            </p:extLst>
          </p:nvPr>
        </p:nvGraphicFramePr>
        <p:xfrm>
          <a:off x="508000" y="1247775"/>
          <a:ext cx="7048500"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platzhalter 10"/>
          <p:cNvSpPr>
            <a:spLocks noGrp="1"/>
          </p:cNvSpPr>
          <p:nvPr>
            <p:ph type="body" sz="quarter" idx="13"/>
          </p:nvPr>
        </p:nvSpPr>
        <p:spPr/>
        <p:txBody>
          <a:bodyPr/>
          <a:lstStyle/>
          <a:p>
            <a:r>
              <a:rPr lang="en-US" smtClean="0"/>
              <a:t>Women were allowed to select more than one answer, therefore responses will sum to over 100%</a:t>
            </a:r>
            <a:endParaRPr lang="en-US" dirty="0"/>
          </a:p>
        </p:txBody>
      </p:sp>
      <p:sp>
        <p:nvSpPr>
          <p:cNvPr id="4" name="Slide Number Placeholder 3"/>
          <p:cNvSpPr>
            <a:spLocks noGrp="1"/>
          </p:cNvSpPr>
          <p:nvPr>
            <p:ph type="sldNum" sz="quarter" idx="4"/>
          </p:nvPr>
        </p:nvSpPr>
        <p:spPr/>
        <p:txBody>
          <a:bodyPr/>
          <a:lstStyle/>
          <a:p>
            <a:fld id="{6B3FBE69-0236-4170-B130-F680A6A7A3FA}" type="slidenum">
              <a:rPr lang="en-US" smtClean="0"/>
              <a:pPr/>
              <a:t>74</a:t>
            </a:fld>
            <a:endParaRPr lang="en-US"/>
          </a:p>
        </p:txBody>
      </p:sp>
    </p:spTree>
    <p:extLst>
      <p:ext uri="{BB962C8B-B14F-4D97-AF65-F5344CB8AC3E}">
        <p14:creationId xmlns:p14="http://schemas.microsoft.com/office/powerpoint/2010/main" val="3519111097"/>
      </p:ext>
    </p:extLst>
  </p:cSld>
  <p:clrMapOvr>
    <a:masterClrMapping/>
  </p:clrMapOvr>
  <p:transition spd="med">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normAutofit/>
          </a:bodyPr>
          <a:lstStyle/>
          <a:p>
            <a:r>
              <a:rPr lang="en-US" spc="-40" dirty="0" smtClean="0"/>
              <a:t>AIMS: Factors influencing contraceptive choice</a:t>
            </a:r>
            <a:br>
              <a:rPr lang="en-US" spc="-40" dirty="0" smtClean="0"/>
            </a:br>
            <a:r>
              <a:rPr lang="en-US" dirty="0" smtClean="0"/>
              <a:t>Global total</a:t>
            </a:r>
            <a:endParaRPr lang="de-DE" dirty="0"/>
          </a:p>
        </p:txBody>
      </p:sp>
      <p:sp>
        <p:nvSpPr>
          <p:cNvPr id="17" name="Textplatzhalter 16"/>
          <p:cNvSpPr>
            <a:spLocks noGrp="1"/>
          </p:cNvSpPr>
          <p:nvPr>
            <p:ph type="body" sz="quarter" idx="13"/>
          </p:nvPr>
        </p:nvSpPr>
        <p:spPr/>
        <p:txBody>
          <a:bodyPr/>
          <a:lstStyle/>
          <a:p>
            <a:r>
              <a:rPr lang="en-US" smtClean="0"/>
              <a:t>Women were allowed to select more than one answer, therefore responses will sum to over 100%</a:t>
            </a:r>
            <a:endParaRPr lang="en-US" dirty="0"/>
          </a:p>
        </p:txBody>
      </p:sp>
      <p:sp>
        <p:nvSpPr>
          <p:cNvPr id="4" name="Slide Number Placeholder 3"/>
          <p:cNvSpPr>
            <a:spLocks noGrp="1"/>
          </p:cNvSpPr>
          <p:nvPr>
            <p:ph type="sldNum" sz="quarter" idx="4"/>
          </p:nvPr>
        </p:nvSpPr>
        <p:spPr/>
        <p:txBody>
          <a:bodyPr/>
          <a:lstStyle/>
          <a:p>
            <a:fld id="{6B3FBE69-0236-4170-B130-F680A6A7A3FA}" type="slidenum">
              <a:rPr lang="en-US" smtClean="0"/>
              <a:pPr/>
              <a:t>75</a:t>
            </a:fld>
            <a:endParaRPr lang="en-US"/>
          </a:p>
        </p:txBody>
      </p:sp>
      <p:graphicFrame>
        <p:nvGraphicFramePr>
          <p:cNvPr id="6" name="Chart 5"/>
          <p:cNvGraphicFramePr/>
          <p:nvPr>
            <p:extLst>
              <p:ext uri="{D42A27DB-BD31-4B8C-83A1-F6EECF244321}">
                <p14:modId xmlns:p14="http://schemas.microsoft.com/office/powerpoint/2010/main" val="2443005641"/>
              </p:ext>
            </p:extLst>
          </p:nvPr>
        </p:nvGraphicFramePr>
        <p:xfrm>
          <a:off x="511176" y="1247775"/>
          <a:ext cx="7502524" cy="35837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07686" y="1247775"/>
            <a:ext cx="697627" cy="261610"/>
          </a:xfrm>
          <a:prstGeom prst="rect">
            <a:avLst/>
          </a:prstGeom>
          <a:noFill/>
        </p:spPr>
        <p:txBody>
          <a:bodyPr wrap="none" rtlCol="0">
            <a:spAutoFit/>
          </a:bodyPr>
          <a:lstStyle/>
          <a:p>
            <a:pPr>
              <a:spcBef>
                <a:spcPct val="50000"/>
              </a:spcBef>
              <a:spcAft>
                <a:spcPct val="10000"/>
              </a:spcAft>
            </a:pPr>
            <a:r>
              <a:rPr lang="en-US" sz="1100" dirty="0" smtClean="0">
                <a:latin typeface="Arial"/>
                <a:cs typeface="Arial"/>
              </a:rPr>
              <a:t>n=6,179</a:t>
            </a:r>
            <a:endParaRPr lang="en-US" sz="1100" dirty="0">
              <a:latin typeface="Arial"/>
              <a:cs typeface="Arial"/>
            </a:endParaRPr>
          </a:p>
        </p:txBody>
      </p:sp>
    </p:spTree>
    <p:extLst>
      <p:ext uri="{BB962C8B-B14F-4D97-AF65-F5344CB8AC3E}">
        <p14:creationId xmlns:p14="http://schemas.microsoft.com/office/powerpoint/2010/main" val="3458843167"/>
      </p:ext>
    </p:extLst>
  </p:cSld>
  <p:clrMapOvr>
    <a:masterClrMapping/>
  </p:clrMapOvr>
  <p:transition spd="med">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511175" y="1264444"/>
            <a:ext cx="1970608" cy="1173407"/>
          </a:xfrm>
          <a:prstGeom prst="rect">
            <a:avLst/>
          </a:prstGeom>
          <a:solidFill>
            <a:schemeClr val="accent1">
              <a:lumMod val="75000"/>
              <a:alpha val="30000"/>
            </a:schemeClr>
          </a:solidFill>
          <a:ln w="9525" algn="ctr">
            <a:noFill/>
            <a:round/>
            <a:headEnd/>
            <a:tailEnd/>
          </a:ln>
        </p:spPr>
        <p:txBody>
          <a:bodyPr wrap="none" anchor="ctr"/>
          <a:lstStyle/>
          <a:p>
            <a:endParaRPr lang="de-DE">
              <a:solidFill>
                <a:srgbClr val="676767"/>
              </a:solidFill>
              <a:latin typeface="Arial" charset="0"/>
              <a:cs typeface="Arial" charset="0"/>
            </a:endParaRPr>
          </a:p>
        </p:txBody>
      </p:sp>
      <p:sp>
        <p:nvSpPr>
          <p:cNvPr id="25" name="Rechteck 24"/>
          <p:cNvSpPr/>
          <p:nvPr/>
        </p:nvSpPr>
        <p:spPr>
          <a:xfrm>
            <a:off x="511175" y="2446063"/>
            <a:ext cx="1970608" cy="841375"/>
          </a:xfrm>
          <a:prstGeom prst="rect">
            <a:avLst/>
          </a:prstGeom>
          <a:solidFill>
            <a:srgbClr val="DED04A">
              <a:alpha val="50000"/>
            </a:srgbClr>
          </a:solidFill>
          <a:ln w="9525" algn="ctr">
            <a:noFill/>
            <a:round/>
            <a:headEnd/>
            <a:tailEnd/>
          </a:ln>
        </p:spPr>
        <p:txBody>
          <a:bodyPr wrap="none" anchor="ctr"/>
          <a:lstStyle/>
          <a:p>
            <a:endParaRPr lang="de-DE">
              <a:solidFill>
                <a:srgbClr val="676767"/>
              </a:solidFill>
              <a:latin typeface="Arial" charset="0"/>
              <a:cs typeface="Arial" charset="0"/>
            </a:endParaRPr>
          </a:p>
        </p:txBody>
      </p:sp>
      <p:sp>
        <p:nvSpPr>
          <p:cNvPr id="18" name="Rechteck 17"/>
          <p:cNvSpPr/>
          <p:nvPr/>
        </p:nvSpPr>
        <p:spPr>
          <a:xfrm>
            <a:off x="511175" y="3295650"/>
            <a:ext cx="1970608" cy="841375"/>
          </a:xfrm>
          <a:prstGeom prst="rect">
            <a:avLst/>
          </a:prstGeom>
          <a:solidFill>
            <a:srgbClr val="92D050">
              <a:alpha val="50000"/>
            </a:srgbClr>
          </a:solidFill>
          <a:ln w="9525" algn="ctr">
            <a:noFill/>
            <a:round/>
            <a:headEnd/>
            <a:tailEnd/>
          </a:ln>
        </p:spPr>
        <p:txBody>
          <a:bodyPr wrap="none" anchor="ctr"/>
          <a:lstStyle/>
          <a:p>
            <a:endParaRPr lang="de-DE">
              <a:solidFill>
                <a:srgbClr val="676767"/>
              </a:solidFill>
              <a:latin typeface="Arial" charset="0"/>
              <a:cs typeface="Arial" charset="0"/>
            </a:endParaRPr>
          </a:p>
        </p:txBody>
      </p:sp>
      <p:sp>
        <p:nvSpPr>
          <p:cNvPr id="6" name="Titel 5"/>
          <p:cNvSpPr>
            <a:spLocks noGrp="1"/>
          </p:cNvSpPr>
          <p:nvPr>
            <p:ph type="title"/>
          </p:nvPr>
        </p:nvSpPr>
        <p:spPr/>
        <p:txBody>
          <a:bodyPr/>
          <a:lstStyle/>
          <a:p>
            <a:r>
              <a:rPr lang="en-US" dirty="0" smtClean="0"/>
              <a:t>Efficacy of contraceptive methods</a:t>
            </a:r>
            <a:br>
              <a:rPr lang="en-US" dirty="0" smtClean="0"/>
            </a:br>
            <a:r>
              <a:rPr lang="en-US" dirty="0" smtClean="0"/>
              <a:t>during first year of use</a:t>
            </a:r>
            <a:endParaRPr lang="en-US" dirty="0"/>
          </a:p>
        </p:txBody>
      </p:sp>
      <p:graphicFrame>
        <p:nvGraphicFramePr>
          <p:cNvPr id="3" name="Inhaltsplatzhalter 4"/>
          <p:cNvGraphicFramePr>
            <a:graphicFrameLocks noGrp="1"/>
          </p:cNvGraphicFramePr>
          <p:nvPr>
            <p:ph idx="1"/>
            <p:extLst>
              <p:ext uri="{D42A27DB-BD31-4B8C-83A1-F6EECF244321}">
                <p14:modId xmlns:p14="http://schemas.microsoft.com/office/powerpoint/2010/main" val="4087790762"/>
              </p:ext>
            </p:extLst>
          </p:nvPr>
        </p:nvGraphicFramePr>
        <p:xfrm>
          <a:off x="918095" y="1117600"/>
          <a:ext cx="7048500" cy="332422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platzhalter 16"/>
          <p:cNvSpPr>
            <a:spLocks noGrp="1"/>
          </p:cNvSpPr>
          <p:nvPr>
            <p:ph type="body" sz="quarter" idx="13"/>
          </p:nvPr>
        </p:nvSpPr>
        <p:spPr/>
        <p:txBody>
          <a:bodyPr/>
          <a:lstStyle/>
          <a:p>
            <a:r>
              <a:rPr lang="de-DE" dirty="0" err="1" smtClean="0"/>
              <a:t>Trussell</a:t>
            </a:r>
            <a:r>
              <a:rPr lang="de-DE" dirty="0" smtClean="0"/>
              <a:t> J. </a:t>
            </a:r>
            <a:r>
              <a:rPr lang="de-DE" dirty="0" err="1" smtClean="0"/>
              <a:t>Contraceptive</a:t>
            </a:r>
            <a:r>
              <a:rPr lang="de-DE" dirty="0" smtClean="0"/>
              <a:t> </a:t>
            </a:r>
            <a:r>
              <a:rPr lang="de-DE" dirty="0" err="1" smtClean="0"/>
              <a:t>Efficacy</a:t>
            </a:r>
            <a:r>
              <a:rPr lang="de-DE" dirty="0" smtClean="0"/>
              <a:t>. In </a:t>
            </a:r>
            <a:r>
              <a:rPr lang="de-DE" dirty="0" err="1" smtClean="0"/>
              <a:t>Hatcher</a:t>
            </a:r>
            <a:r>
              <a:rPr lang="de-DE" dirty="0" smtClean="0"/>
              <a:t> RA, </a:t>
            </a:r>
            <a:r>
              <a:rPr lang="de-DE" dirty="0" err="1" smtClean="0"/>
              <a:t>Trussell</a:t>
            </a:r>
            <a:r>
              <a:rPr lang="de-DE" dirty="0" smtClean="0"/>
              <a:t> J, Nelson AL, </a:t>
            </a:r>
            <a:r>
              <a:rPr lang="de-DE" dirty="0" err="1" smtClean="0"/>
              <a:t>Cates</a:t>
            </a:r>
            <a:r>
              <a:rPr lang="de-DE" dirty="0" smtClean="0"/>
              <a:t> W, </a:t>
            </a:r>
            <a:r>
              <a:rPr lang="de-DE" dirty="0" err="1" smtClean="0"/>
              <a:t>Kowal</a:t>
            </a:r>
            <a:r>
              <a:rPr lang="de-DE" dirty="0" smtClean="0"/>
              <a:t> D, </a:t>
            </a:r>
            <a:r>
              <a:rPr lang="de-DE" dirty="0" err="1" smtClean="0"/>
              <a:t>Policar</a:t>
            </a:r>
            <a:r>
              <a:rPr lang="de-DE" dirty="0" smtClean="0"/>
              <a:t> M. </a:t>
            </a:r>
            <a:r>
              <a:rPr lang="de-DE" dirty="0" err="1" smtClean="0"/>
              <a:t>Contraceptive</a:t>
            </a:r>
            <a:r>
              <a:rPr lang="de-DE" dirty="0" smtClean="0"/>
              <a:t> </a:t>
            </a:r>
            <a:r>
              <a:rPr lang="de-DE" dirty="0" err="1" smtClean="0"/>
              <a:t>Techology</a:t>
            </a:r>
            <a:r>
              <a:rPr lang="de-DE" dirty="0" smtClean="0"/>
              <a:t>: </a:t>
            </a:r>
            <a:br>
              <a:rPr lang="de-DE" dirty="0" smtClean="0"/>
            </a:br>
            <a:r>
              <a:rPr lang="de-DE" dirty="0" err="1" smtClean="0"/>
              <a:t>Twentieth</a:t>
            </a:r>
            <a:r>
              <a:rPr lang="de-DE" dirty="0" smtClean="0"/>
              <a:t> </a:t>
            </a:r>
            <a:r>
              <a:rPr lang="de-DE" dirty="0" err="1" smtClean="0"/>
              <a:t>Revised</a:t>
            </a:r>
            <a:r>
              <a:rPr lang="de-DE" dirty="0" smtClean="0"/>
              <a:t> Edition. New York NY: </a:t>
            </a:r>
            <a:r>
              <a:rPr lang="de-DE" dirty="0" err="1" smtClean="0"/>
              <a:t>Ardent</a:t>
            </a:r>
            <a:r>
              <a:rPr lang="de-DE" dirty="0" smtClean="0"/>
              <a:t> Media, 2011 </a:t>
            </a:r>
            <a:endParaRPr lang="de-DE" dirty="0"/>
          </a:p>
        </p:txBody>
      </p:sp>
      <p:sp>
        <p:nvSpPr>
          <p:cNvPr id="2" name="Foliennummernplatzhalter 1"/>
          <p:cNvSpPr>
            <a:spLocks noGrp="1"/>
          </p:cNvSpPr>
          <p:nvPr>
            <p:ph type="sldNum" sz="quarter" idx="4"/>
          </p:nvPr>
        </p:nvSpPr>
        <p:spPr/>
        <p:txBody>
          <a:bodyPr/>
          <a:lstStyle/>
          <a:p>
            <a:fld id="{8F672E1C-174F-40F5-90BA-302C2860ED43}" type="slidenum">
              <a:rPr lang="de-DE" smtClean="0"/>
              <a:pPr/>
              <a:t>76</a:t>
            </a:fld>
            <a:endParaRPr lang="de-DE" dirty="0"/>
          </a:p>
        </p:txBody>
      </p:sp>
      <p:sp>
        <p:nvSpPr>
          <p:cNvPr id="34826" name="Textfeld 3"/>
          <p:cNvSpPr txBox="1">
            <a:spLocks noChangeArrowheads="1"/>
          </p:cNvSpPr>
          <p:nvPr/>
        </p:nvSpPr>
        <p:spPr bwMode="gray">
          <a:xfrm>
            <a:off x="918095" y="4198164"/>
            <a:ext cx="1027112"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1000" b="1" dirty="0" smtClean="0">
                <a:latin typeface="+mj-lt"/>
              </a:rPr>
              <a:t>Failure rate [%]</a:t>
            </a:r>
          </a:p>
        </p:txBody>
      </p:sp>
      <p:sp>
        <p:nvSpPr>
          <p:cNvPr id="27" name="Textfeld 3"/>
          <p:cNvSpPr txBox="1">
            <a:spLocks noChangeArrowheads="1"/>
          </p:cNvSpPr>
          <p:nvPr/>
        </p:nvSpPr>
        <p:spPr bwMode="gray">
          <a:xfrm rot="16200000">
            <a:off x="281957" y="3545917"/>
            <a:ext cx="803277"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dirty="0">
                <a:latin typeface="+mj-lt"/>
              </a:rPr>
              <a:t>Very high efficacy</a:t>
            </a:r>
          </a:p>
        </p:txBody>
      </p:sp>
      <p:sp>
        <p:nvSpPr>
          <p:cNvPr id="28" name="Textfeld 3"/>
          <p:cNvSpPr txBox="1">
            <a:spLocks noChangeArrowheads="1"/>
          </p:cNvSpPr>
          <p:nvPr/>
        </p:nvSpPr>
        <p:spPr bwMode="gray">
          <a:xfrm rot="16200000">
            <a:off x="281957" y="2698753"/>
            <a:ext cx="803277"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spc="-50" dirty="0">
                <a:latin typeface="+mj-lt"/>
              </a:rPr>
              <a:t>High efficacy if used correctly</a:t>
            </a:r>
          </a:p>
        </p:txBody>
      </p:sp>
      <p:sp>
        <p:nvSpPr>
          <p:cNvPr id="29" name="Textfeld 3"/>
          <p:cNvSpPr txBox="1">
            <a:spLocks noChangeArrowheads="1"/>
          </p:cNvSpPr>
          <p:nvPr/>
        </p:nvSpPr>
        <p:spPr bwMode="gray">
          <a:xfrm rot="16200000">
            <a:off x="96999" y="1699880"/>
            <a:ext cx="1173195" cy="3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dirty="0">
                <a:latin typeface="+mj-lt"/>
              </a:rPr>
              <a:t>Low efficacy</a:t>
            </a:r>
          </a:p>
        </p:txBody>
      </p:sp>
      <p:grpSp>
        <p:nvGrpSpPr>
          <p:cNvPr id="22" name="Gruppieren 21"/>
          <p:cNvGrpSpPr/>
          <p:nvPr/>
        </p:nvGrpSpPr>
        <p:grpSpPr>
          <a:xfrm>
            <a:off x="6275658" y="3600104"/>
            <a:ext cx="1284018" cy="246221"/>
            <a:chOff x="11909015" y="523161"/>
            <a:chExt cx="1284018" cy="246221"/>
          </a:xfrm>
        </p:grpSpPr>
        <p:sp>
          <p:nvSpPr>
            <p:cNvPr id="19" name="Rechteck 18"/>
            <p:cNvSpPr/>
            <p:nvPr/>
          </p:nvSpPr>
          <p:spPr>
            <a:xfrm>
              <a:off x="11909015" y="599415"/>
              <a:ext cx="108000"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Rechteck 20"/>
            <p:cNvSpPr/>
            <p:nvPr/>
          </p:nvSpPr>
          <p:spPr>
            <a:xfrm>
              <a:off x="11987254" y="523161"/>
              <a:ext cx="1205779" cy="246221"/>
            </a:xfrm>
            <a:prstGeom prst="rect">
              <a:avLst/>
            </a:prstGeom>
          </p:spPr>
          <p:txBody>
            <a:bodyPr wrap="none">
              <a:spAutoFit/>
            </a:bodyPr>
            <a:lstStyle/>
            <a:p>
              <a:r>
                <a:rPr lang="en-US" sz="1000" b="1" dirty="0"/>
                <a:t>if used correctly </a:t>
              </a:r>
            </a:p>
          </p:txBody>
        </p:sp>
      </p:grpSp>
      <p:grpSp>
        <p:nvGrpSpPr>
          <p:cNvPr id="33" name="Gruppieren 32"/>
          <p:cNvGrpSpPr/>
          <p:nvPr/>
        </p:nvGrpSpPr>
        <p:grpSpPr>
          <a:xfrm>
            <a:off x="6275658" y="3831742"/>
            <a:ext cx="1412259" cy="246221"/>
            <a:chOff x="11909015" y="523161"/>
            <a:chExt cx="1412259" cy="246221"/>
          </a:xfrm>
        </p:grpSpPr>
        <p:sp>
          <p:nvSpPr>
            <p:cNvPr id="34" name="Rechteck 33"/>
            <p:cNvSpPr/>
            <p:nvPr/>
          </p:nvSpPr>
          <p:spPr>
            <a:xfrm>
              <a:off x="11909015" y="599415"/>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5" name="Rechteck 34"/>
            <p:cNvSpPr/>
            <p:nvPr/>
          </p:nvSpPr>
          <p:spPr>
            <a:xfrm>
              <a:off x="11987254" y="523161"/>
              <a:ext cx="1334020" cy="246221"/>
            </a:xfrm>
            <a:prstGeom prst="rect">
              <a:avLst/>
            </a:prstGeom>
          </p:spPr>
          <p:txBody>
            <a:bodyPr wrap="none">
              <a:spAutoFit/>
            </a:bodyPr>
            <a:lstStyle/>
            <a:p>
              <a:r>
                <a:rPr lang="en-US" sz="1000" b="1" dirty="0"/>
                <a:t>as commonly used</a:t>
              </a:r>
            </a:p>
          </p:txBody>
        </p:sp>
      </p:grpSp>
    </p:spTree>
    <p:extLst>
      <p:ext uri="{BB962C8B-B14F-4D97-AF65-F5344CB8AC3E}">
        <p14:creationId xmlns:p14="http://schemas.microsoft.com/office/powerpoint/2010/main" val="3818741532"/>
      </p:ext>
    </p:extLst>
  </p:cSld>
  <p:clrMapOvr>
    <a:masterClrMapping/>
  </p:clrMapOvr>
  <p:transition spd="med">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AIMS: Reasons for choosing an IUS</a:t>
            </a:r>
            <a:br>
              <a:rPr lang="en-GB" sz="2400" dirty="0" smtClean="0"/>
            </a:br>
            <a:r>
              <a:rPr lang="en-GB" sz="2000" dirty="0" smtClean="0"/>
              <a:t>Global total</a:t>
            </a:r>
            <a:endParaRPr lang="en-GB"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53033976"/>
              </p:ext>
            </p:extLst>
          </p:nvPr>
        </p:nvGraphicFramePr>
        <p:xfrm>
          <a:off x="508000" y="1247775"/>
          <a:ext cx="7048500"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platzhalter 2"/>
          <p:cNvSpPr>
            <a:spLocks noGrp="1"/>
          </p:cNvSpPr>
          <p:nvPr>
            <p:ph type="body" sz="quarter" idx="13"/>
          </p:nvPr>
        </p:nvSpPr>
        <p:spPr/>
        <p:txBody>
          <a:bodyPr/>
          <a:lstStyle/>
          <a:p>
            <a:endParaRPr lang="de-DE"/>
          </a:p>
        </p:txBody>
      </p:sp>
      <p:sp>
        <p:nvSpPr>
          <p:cNvPr id="4" name="Slide Number Placeholder 3"/>
          <p:cNvSpPr>
            <a:spLocks noGrp="1"/>
          </p:cNvSpPr>
          <p:nvPr>
            <p:ph type="sldNum" sz="quarter" idx="4"/>
          </p:nvPr>
        </p:nvSpPr>
        <p:spPr/>
        <p:txBody>
          <a:bodyPr/>
          <a:lstStyle/>
          <a:p>
            <a:fld id="{6B3FBE69-0236-4170-B130-F680A6A7A3FA}" type="slidenum">
              <a:rPr lang="en-US" smtClean="0"/>
              <a:pPr/>
              <a:t>77</a:t>
            </a:fld>
            <a:endParaRPr lang="en-US" dirty="0"/>
          </a:p>
        </p:txBody>
      </p:sp>
      <p:sp>
        <p:nvSpPr>
          <p:cNvPr id="12" name="Rechteck 11"/>
          <p:cNvSpPr/>
          <p:nvPr/>
        </p:nvSpPr>
        <p:spPr>
          <a:xfrm>
            <a:off x="511174" y="1247775"/>
            <a:ext cx="6181726" cy="276999"/>
          </a:xfrm>
          <a:prstGeom prst="rect">
            <a:avLst/>
          </a:prstGeom>
          <a:solidFill>
            <a:schemeClr val="bg1"/>
          </a:solidFill>
        </p:spPr>
        <p:txBody>
          <a:bodyPr wrap="square">
            <a:spAutoFit/>
          </a:bodyPr>
          <a:lstStyle/>
          <a:p>
            <a:pPr>
              <a:defRPr sz="1200" b="1" i="0" u="none" strike="noStrike" kern="1200" baseline="0">
                <a:solidFill>
                  <a:srgbClr val="404040"/>
                </a:solidFill>
                <a:latin typeface="+mn-lt"/>
                <a:ea typeface="+mn-ea"/>
                <a:cs typeface="+mn-cs"/>
              </a:defRPr>
            </a:pPr>
            <a:r>
              <a:rPr lang="en-US" dirty="0"/>
              <a:t>Q1b. Why did you choose to go on a hormonal coil (intrauterine system)?</a:t>
            </a:r>
          </a:p>
        </p:txBody>
      </p:sp>
    </p:spTree>
    <p:extLst>
      <p:ext uri="{BB962C8B-B14F-4D97-AF65-F5344CB8AC3E}">
        <p14:creationId xmlns:p14="http://schemas.microsoft.com/office/powerpoint/2010/main" val="3260437553"/>
      </p:ext>
    </p:extLst>
  </p:cSld>
  <p:clrMapOvr>
    <a:masterClrMapping/>
  </p:clrMapOvr>
  <p:transition spd="med">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AIMS: Reasons for current use of an OC</a:t>
            </a:r>
            <a:r>
              <a:rPr lang="en-GB" dirty="0" smtClean="0"/>
              <a:t/>
            </a:r>
            <a:br>
              <a:rPr lang="en-GB" dirty="0" smtClean="0"/>
            </a:br>
            <a:r>
              <a:rPr lang="en-GB" sz="2000" dirty="0" smtClean="0"/>
              <a:t>Global total</a:t>
            </a:r>
            <a:endParaRPr lang="en-GB" sz="2000" dirty="0"/>
          </a:p>
        </p:txBody>
      </p:sp>
      <p:sp>
        <p:nvSpPr>
          <p:cNvPr id="12" name="Textplatzhalter 11"/>
          <p:cNvSpPr>
            <a:spLocks noGrp="1"/>
          </p:cNvSpPr>
          <p:nvPr>
            <p:ph type="body" sz="quarter" idx="13"/>
          </p:nvPr>
        </p:nvSpPr>
        <p:spPr/>
        <p:txBody>
          <a:bodyPr/>
          <a:lstStyle/>
          <a:p>
            <a:r>
              <a:rPr lang="en-US" smtClean="0"/>
              <a:t>Women were allowed to select more than one answer, therefore responses will sum to over 100%</a:t>
            </a:r>
            <a:endParaRPr lang="en-US" dirty="0"/>
          </a:p>
        </p:txBody>
      </p:sp>
      <p:sp>
        <p:nvSpPr>
          <p:cNvPr id="4" name="Slide Number Placeholder 3"/>
          <p:cNvSpPr>
            <a:spLocks noGrp="1"/>
          </p:cNvSpPr>
          <p:nvPr>
            <p:ph type="sldNum" sz="quarter" idx="4"/>
          </p:nvPr>
        </p:nvSpPr>
        <p:spPr/>
        <p:txBody>
          <a:bodyPr/>
          <a:lstStyle/>
          <a:p>
            <a:fld id="{6B3FBE69-0236-4170-B130-F680A6A7A3FA}" type="slidenum">
              <a:rPr lang="en-US" smtClean="0"/>
              <a:pPr/>
              <a:t>78</a:t>
            </a:fld>
            <a:endParaRPr lang="en-US"/>
          </a:p>
        </p:txBody>
      </p:sp>
      <p:graphicFrame>
        <p:nvGraphicFramePr>
          <p:cNvPr id="14" name="Chart 5"/>
          <p:cNvGraphicFramePr/>
          <p:nvPr>
            <p:extLst>
              <p:ext uri="{D42A27DB-BD31-4B8C-83A1-F6EECF244321}">
                <p14:modId xmlns:p14="http://schemas.microsoft.com/office/powerpoint/2010/main" val="3312343940"/>
              </p:ext>
            </p:extLst>
          </p:nvPr>
        </p:nvGraphicFramePr>
        <p:xfrm>
          <a:off x="509587" y="1247775"/>
          <a:ext cx="7369493" cy="325220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4"/>
          <p:cNvSpPr txBox="1"/>
          <p:nvPr/>
        </p:nvSpPr>
        <p:spPr>
          <a:xfrm>
            <a:off x="6692900" y="1247775"/>
            <a:ext cx="1023037" cy="938719"/>
          </a:xfrm>
          <a:prstGeom prst="rect">
            <a:avLst/>
          </a:prstGeom>
          <a:noFill/>
        </p:spPr>
        <p:txBody>
          <a:bodyPr wrap="none" rtlCol="0">
            <a:spAutoFit/>
          </a:bodyPr>
          <a:lstStyle/>
          <a:p>
            <a:pPr>
              <a:spcBef>
                <a:spcPct val="50000"/>
              </a:spcBef>
              <a:spcAft>
                <a:spcPct val="10000"/>
              </a:spcAft>
            </a:pPr>
            <a:r>
              <a:rPr lang="en-US" sz="1100" dirty="0">
                <a:latin typeface="Arial"/>
                <a:cs typeface="Arial"/>
              </a:rPr>
              <a:t>n=2,709 </a:t>
            </a:r>
            <a:r>
              <a:rPr lang="en-US" sz="1100" dirty="0" smtClean="0">
                <a:latin typeface="Arial"/>
                <a:cs typeface="Arial"/>
              </a:rPr>
              <a:t/>
            </a:r>
            <a:br>
              <a:rPr lang="en-US" sz="1100" dirty="0" smtClean="0">
                <a:latin typeface="Arial"/>
                <a:cs typeface="Arial"/>
              </a:rPr>
            </a:br>
            <a:r>
              <a:rPr lang="en-US" sz="1100" dirty="0" smtClean="0">
                <a:latin typeface="Arial"/>
                <a:cs typeface="Arial"/>
              </a:rPr>
              <a:t>women </a:t>
            </a:r>
            <a:br>
              <a:rPr lang="en-US" sz="1100" dirty="0" smtClean="0">
                <a:latin typeface="Arial"/>
                <a:cs typeface="Arial"/>
              </a:rPr>
            </a:br>
            <a:r>
              <a:rPr lang="en-US" sz="1100" dirty="0" smtClean="0">
                <a:latin typeface="Arial"/>
                <a:cs typeface="Arial"/>
              </a:rPr>
              <a:t>using </a:t>
            </a:r>
            <a:r>
              <a:rPr lang="en-US" sz="1100" dirty="0">
                <a:latin typeface="Arial"/>
                <a:cs typeface="Arial"/>
              </a:rPr>
              <a:t>an </a:t>
            </a:r>
            <a:r>
              <a:rPr lang="en-US" sz="1100" dirty="0" smtClean="0">
                <a:latin typeface="Arial"/>
                <a:cs typeface="Arial"/>
              </a:rPr>
              <a:t/>
            </a:r>
            <a:br>
              <a:rPr lang="en-US" sz="1100" dirty="0" smtClean="0">
                <a:latin typeface="Arial"/>
                <a:cs typeface="Arial"/>
              </a:rPr>
            </a:br>
            <a:r>
              <a:rPr lang="en-US" sz="1100" dirty="0" smtClean="0">
                <a:latin typeface="Arial"/>
                <a:cs typeface="Arial"/>
              </a:rPr>
              <a:t>oral </a:t>
            </a:r>
            <a:br>
              <a:rPr lang="en-US" sz="1100" dirty="0" smtClean="0">
                <a:latin typeface="Arial"/>
                <a:cs typeface="Arial"/>
              </a:rPr>
            </a:br>
            <a:r>
              <a:rPr lang="en-US" sz="1100" dirty="0" smtClean="0">
                <a:latin typeface="Arial"/>
                <a:cs typeface="Arial"/>
              </a:rPr>
              <a:t>contraceptive</a:t>
            </a:r>
            <a:endParaRPr lang="en-US" sz="1100" dirty="0">
              <a:latin typeface="Arial"/>
              <a:cs typeface="Arial"/>
            </a:endParaRPr>
          </a:p>
        </p:txBody>
      </p:sp>
    </p:spTree>
    <p:extLst>
      <p:ext uri="{BB962C8B-B14F-4D97-AF65-F5344CB8AC3E}">
        <p14:creationId xmlns:p14="http://schemas.microsoft.com/office/powerpoint/2010/main" val="3337072575"/>
      </p:ext>
    </p:extLst>
  </p:cSld>
  <p:clrMapOvr>
    <a:masterClrMapping/>
  </p:clrMapOvr>
  <p:transition spd="med">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AIMS: Likelihood to switch to OC with claims like:</a:t>
            </a:r>
            <a:r>
              <a:rPr lang="en-GB" sz="2400" spc="-70" dirty="0" smtClean="0"/>
              <a:t> </a:t>
            </a:r>
            <a:br>
              <a:rPr lang="en-GB" sz="2400" spc="-70" dirty="0" smtClean="0"/>
            </a:br>
            <a:r>
              <a:rPr lang="en-GB" sz="2000" dirty="0" smtClean="0"/>
              <a:t>Global total</a:t>
            </a:r>
            <a:endParaRPr lang="en-GB"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7068293"/>
              </p:ext>
            </p:extLst>
          </p:nvPr>
        </p:nvGraphicFramePr>
        <p:xfrm>
          <a:off x="508000" y="1247775"/>
          <a:ext cx="7048500"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platzhalter 2"/>
          <p:cNvSpPr>
            <a:spLocks noGrp="1"/>
          </p:cNvSpPr>
          <p:nvPr>
            <p:ph type="body" sz="quarter" idx="13"/>
          </p:nvPr>
        </p:nvSpPr>
        <p:spPr/>
        <p:txBody>
          <a:bodyPr/>
          <a:lstStyle/>
          <a:p>
            <a:endParaRPr lang="de-DE"/>
          </a:p>
        </p:txBody>
      </p:sp>
      <p:sp>
        <p:nvSpPr>
          <p:cNvPr id="4" name="Slide Number Placeholder 3"/>
          <p:cNvSpPr>
            <a:spLocks noGrp="1"/>
          </p:cNvSpPr>
          <p:nvPr>
            <p:ph type="sldNum" sz="quarter" idx="4"/>
          </p:nvPr>
        </p:nvSpPr>
        <p:spPr>
          <a:prstGeom prst="rect">
            <a:avLst/>
          </a:prstGeom>
        </p:spPr>
        <p:txBody>
          <a:bodyPr/>
          <a:lstStyle/>
          <a:p>
            <a:fld id="{6B3FBE69-0236-4170-B130-F680A6A7A3FA}" type="slidenum">
              <a:rPr lang="en-US" smtClean="0"/>
              <a:pPr/>
              <a:t>79</a:t>
            </a:fld>
            <a:endParaRPr lang="en-US"/>
          </a:p>
        </p:txBody>
      </p:sp>
      <p:sp>
        <p:nvSpPr>
          <p:cNvPr id="10" name="TextBox 9"/>
          <p:cNvSpPr txBox="1"/>
          <p:nvPr/>
        </p:nvSpPr>
        <p:spPr>
          <a:xfrm>
            <a:off x="6920250" y="4686628"/>
            <a:ext cx="605294" cy="261610"/>
          </a:xfrm>
          <a:prstGeom prst="rect">
            <a:avLst/>
          </a:prstGeom>
          <a:noFill/>
        </p:spPr>
        <p:txBody>
          <a:bodyPr wrap="none" rIns="0" rtlCol="0">
            <a:spAutoFit/>
          </a:bodyPr>
          <a:lstStyle/>
          <a:p>
            <a:pPr algn="r">
              <a:spcBef>
                <a:spcPct val="50000"/>
              </a:spcBef>
              <a:spcAft>
                <a:spcPct val="10000"/>
              </a:spcAft>
            </a:pPr>
            <a:r>
              <a:rPr lang="en-US" sz="1100" dirty="0" smtClean="0">
                <a:latin typeface="Arial"/>
                <a:cs typeface="Arial"/>
              </a:rPr>
              <a:t>n=6,179</a:t>
            </a:r>
            <a:endParaRPr lang="en-US" sz="1100" dirty="0">
              <a:latin typeface="Arial"/>
              <a:cs typeface="Arial"/>
            </a:endParaRPr>
          </a:p>
        </p:txBody>
      </p:sp>
      <p:sp>
        <p:nvSpPr>
          <p:cNvPr id="14" name="Rechteck 13"/>
          <p:cNvSpPr/>
          <p:nvPr/>
        </p:nvSpPr>
        <p:spPr>
          <a:xfrm>
            <a:off x="476209" y="1363688"/>
            <a:ext cx="2627312" cy="461665"/>
          </a:xfrm>
          <a:prstGeom prst="rect">
            <a:avLst/>
          </a:prstGeom>
        </p:spPr>
        <p:txBody>
          <a:bodyPr wrap="square">
            <a:spAutoFit/>
          </a:bodyPr>
          <a:lstStyle/>
          <a:p>
            <a:pPr algn="r" fontAlgn="b"/>
            <a:r>
              <a:rPr lang="en-US" sz="1200" dirty="0">
                <a:latin typeface="+mj-lt"/>
                <a:cs typeface="Arial" pitchFamily="34" charset="0"/>
              </a:rPr>
              <a:t>More natural option/uses hormones produced naturally</a:t>
            </a:r>
          </a:p>
        </p:txBody>
      </p:sp>
      <p:sp>
        <p:nvSpPr>
          <p:cNvPr id="15" name="Rechteck 14"/>
          <p:cNvSpPr/>
          <p:nvPr/>
        </p:nvSpPr>
        <p:spPr>
          <a:xfrm>
            <a:off x="476209" y="1958733"/>
            <a:ext cx="2627312" cy="276999"/>
          </a:xfrm>
          <a:prstGeom prst="rect">
            <a:avLst/>
          </a:prstGeom>
        </p:spPr>
        <p:txBody>
          <a:bodyPr wrap="square">
            <a:spAutoFit/>
          </a:bodyPr>
          <a:lstStyle/>
          <a:p>
            <a:pPr algn="r" fontAlgn="b"/>
            <a:r>
              <a:rPr lang="en-US" sz="1200" dirty="0">
                <a:solidFill>
                  <a:srgbClr val="505050"/>
                </a:solidFill>
                <a:latin typeface="+mj-lt"/>
                <a:cs typeface="Arial" pitchFamily="34" charset="0"/>
              </a:rPr>
              <a:t>Better regulated periods</a:t>
            </a:r>
          </a:p>
        </p:txBody>
      </p:sp>
      <p:sp>
        <p:nvSpPr>
          <p:cNvPr id="16" name="Rechteck 15"/>
          <p:cNvSpPr/>
          <p:nvPr/>
        </p:nvSpPr>
        <p:spPr>
          <a:xfrm>
            <a:off x="476209" y="2392388"/>
            <a:ext cx="2627312" cy="461665"/>
          </a:xfrm>
          <a:prstGeom prst="rect">
            <a:avLst/>
          </a:prstGeom>
        </p:spPr>
        <p:txBody>
          <a:bodyPr wrap="square">
            <a:spAutoFit/>
          </a:bodyPr>
          <a:lstStyle/>
          <a:p>
            <a:pPr algn="r" fontAlgn="b"/>
            <a:r>
              <a:rPr lang="en-US" sz="1200" dirty="0">
                <a:solidFill>
                  <a:srgbClr val="505050"/>
                </a:solidFill>
                <a:latin typeface="+mj-lt"/>
                <a:cs typeface="Arial" pitchFamily="34" charset="0"/>
              </a:rPr>
              <a:t>Does not reduce sexual desire/libido</a:t>
            </a:r>
          </a:p>
        </p:txBody>
      </p:sp>
      <p:sp>
        <p:nvSpPr>
          <p:cNvPr id="17" name="Rechteck 16"/>
          <p:cNvSpPr/>
          <p:nvPr/>
        </p:nvSpPr>
        <p:spPr>
          <a:xfrm>
            <a:off x="476209" y="2920758"/>
            <a:ext cx="2627312" cy="461665"/>
          </a:xfrm>
          <a:prstGeom prst="rect">
            <a:avLst/>
          </a:prstGeom>
        </p:spPr>
        <p:txBody>
          <a:bodyPr wrap="square">
            <a:spAutoFit/>
          </a:bodyPr>
          <a:lstStyle/>
          <a:p>
            <a:pPr algn="r" fontAlgn="b"/>
            <a:r>
              <a:rPr lang="en-US" sz="1200" dirty="0">
                <a:solidFill>
                  <a:srgbClr val="505050"/>
                </a:solidFill>
                <a:latin typeface="+mj-lt"/>
                <a:cs typeface="Arial" pitchFamily="34" charset="0"/>
              </a:rPr>
              <a:t>Fewer side effects like headache, cramps, etc.</a:t>
            </a:r>
          </a:p>
        </p:txBody>
      </p:sp>
      <p:sp>
        <p:nvSpPr>
          <p:cNvPr id="18" name="Rechteck 17"/>
          <p:cNvSpPr/>
          <p:nvPr/>
        </p:nvSpPr>
        <p:spPr>
          <a:xfrm>
            <a:off x="476209" y="3520298"/>
            <a:ext cx="2627312" cy="276999"/>
          </a:xfrm>
          <a:prstGeom prst="rect">
            <a:avLst/>
          </a:prstGeom>
        </p:spPr>
        <p:txBody>
          <a:bodyPr wrap="square">
            <a:spAutoFit/>
          </a:bodyPr>
          <a:lstStyle/>
          <a:p>
            <a:pPr algn="r" fontAlgn="b"/>
            <a:r>
              <a:rPr lang="en-US" sz="1200" dirty="0">
                <a:solidFill>
                  <a:srgbClr val="505050"/>
                </a:solidFill>
                <a:latin typeface="+mj-lt"/>
                <a:cs typeface="Arial" pitchFamily="34" charset="0"/>
              </a:rPr>
              <a:t>Lightening of heavy bleeding</a:t>
            </a:r>
          </a:p>
        </p:txBody>
      </p:sp>
      <p:sp>
        <p:nvSpPr>
          <p:cNvPr id="24" name="Rechteck 23"/>
          <p:cNvSpPr/>
          <p:nvPr/>
        </p:nvSpPr>
        <p:spPr>
          <a:xfrm>
            <a:off x="2274845" y="1113019"/>
            <a:ext cx="828675" cy="276999"/>
          </a:xfrm>
          <a:prstGeom prst="rect">
            <a:avLst/>
          </a:prstGeom>
        </p:spPr>
        <p:txBody>
          <a:bodyPr wrap="square">
            <a:spAutoFit/>
          </a:bodyPr>
          <a:lstStyle/>
          <a:p>
            <a:pPr algn="r" fontAlgn="b"/>
            <a:r>
              <a:rPr lang="en-US" sz="1200" b="1" dirty="0">
                <a:solidFill>
                  <a:schemeClr val="accent1"/>
                </a:solidFill>
                <a:latin typeface="+mj-lt"/>
                <a:cs typeface="Arial" pitchFamily="34" charset="0"/>
              </a:rPr>
              <a:t>Factors</a:t>
            </a:r>
          </a:p>
        </p:txBody>
      </p:sp>
    </p:spTree>
    <p:extLst>
      <p:ext uri="{BB962C8B-B14F-4D97-AF65-F5344CB8AC3E}">
        <p14:creationId xmlns:p14="http://schemas.microsoft.com/office/powerpoint/2010/main" val="233574466"/>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AU" dirty="0" smtClean="0"/>
              <a:t>“Talking sex and contraception” survey</a:t>
            </a:r>
          </a:p>
        </p:txBody>
      </p:sp>
      <p:graphicFrame>
        <p:nvGraphicFramePr>
          <p:cNvPr id="79876" name="Group 4"/>
          <p:cNvGraphicFramePr>
            <a:graphicFrameLocks noGrp="1"/>
          </p:cNvGraphicFramePr>
          <p:nvPr>
            <p:ph idx="1"/>
            <p:extLst>
              <p:ext uri="{D42A27DB-BD31-4B8C-83A1-F6EECF244321}">
                <p14:modId xmlns:p14="http://schemas.microsoft.com/office/powerpoint/2010/main" val="512568779"/>
              </p:ext>
            </p:extLst>
          </p:nvPr>
        </p:nvGraphicFramePr>
        <p:xfrm>
          <a:off x="508000" y="2105451"/>
          <a:ext cx="7048500" cy="2336375"/>
        </p:xfrm>
        <a:graphic>
          <a:graphicData uri="http://schemas.openxmlformats.org/drawingml/2006/table">
            <a:tbl>
              <a:tblPr/>
              <a:tblGrid>
                <a:gridCol w="432373"/>
                <a:gridCol w="6616127"/>
              </a:tblGrid>
              <a:tr h="374899">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AU" sz="1600" b="1" i="0" u="none" strike="noStrike" cap="none" normalizeH="0" baseline="0" dirty="0" smtClean="0">
                        <a:ln>
                          <a:noFill/>
                        </a:ln>
                        <a:solidFill>
                          <a:schemeClr val="bg1"/>
                        </a:solidFill>
                        <a:effectLst/>
                        <a:latin typeface="+mj-lt"/>
                      </a:endParaRPr>
                    </a:p>
                  </a:txBody>
                  <a:tcPr marL="90000" marR="90000" marT="90000" marB="46800" horzOverflow="overflow">
                    <a:lnL cap="flat">
                      <a:noFill/>
                    </a:lnL>
                    <a:lnR>
                      <a:noFill/>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Key global results</a:t>
                      </a:r>
                    </a:p>
                  </a:txBody>
                  <a:tcPr marL="90000" marR="90000" marT="90000" marB="46800" horzOverflow="overflow">
                    <a:lnL>
                      <a:noFill/>
                    </a:lnL>
                    <a:lnR cap="flat">
                      <a:noFill/>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r>
              <a:tr h="374899">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1.</a:t>
                      </a:r>
                    </a:p>
                  </a:txBody>
                  <a:tcPr marL="90000" marR="90000" marT="90000" marB="46800" horzOverflow="overflow">
                    <a:lnL cap="flat">
                      <a:noFill/>
                    </a:lnL>
                    <a:lnR>
                      <a:noFill/>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One in three (36%) are having unprotected sex</a:t>
                      </a:r>
                    </a:p>
                  </a:txBody>
                  <a:tcPr marL="90000" marR="90000" marT="90000" marB="46800" horzOverflow="overflow">
                    <a:lnL>
                      <a:noFill/>
                    </a:lnL>
                    <a:lnR cap="flat">
                      <a:noFill/>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05839">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2.</a:t>
                      </a:r>
                    </a:p>
                  </a:txBody>
                  <a:tcPr marL="90000" marR="90000" marT="90000" marB="46800" horzOverflow="overflow">
                    <a:lnL cap="flat">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One in three (35%) are not talking contraception with their partner before having sex</a:t>
                      </a:r>
                    </a:p>
                  </a:txBody>
                  <a:tcPr marL="90000" marR="90000" marT="90000" marB="46800" horzOverflow="overflow">
                    <a:lnL>
                      <a:noFill/>
                    </a:lnL>
                    <a:lnR cap="flat">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05839">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3.</a:t>
                      </a:r>
                    </a:p>
                  </a:txBody>
                  <a:tcPr marL="90000" marR="90000" marT="90000" marB="46800" horzOverflow="overflow">
                    <a:lnL cap="flat">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One in three (36%) believe the withdrawal method is effective </a:t>
                      </a:r>
                      <a:br>
                        <a:rPr kumimoji="0" lang="en-AU" sz="1600" b="0" i="0" u="none" strike="noStrike" cap="none" normalizeH="0" baseline="0" dirty="0" smtClean="0">
                          <a:ln>
                            <a:noFill/>
                          </a:ln>
                          <a:solidFill>
                            <a:schemeClr val="tx1"/>
                          </a:solidFill>
                          <a:effectLst/>
                          <a:latin typeface="+mj-lt"/>
                        </a:rPr>
                      </a:br>
                      <a:r>
                        <a:rPr kumimoji="0" lang="en-AU" sz="1600" b="0" i="0" u="none" strike="noStrike" cap="none" normalizeH="0" baseline="0" dirty="0" smtClean="0">
                          <a:ln>
                            <a:noFill/>
                          </a:ln>
                          <a:solidFill>
                            <a:schemeClr val="tx1"/>
                          </a:solidFill>
                          <a:effectLst/>
                          <a:latin typeface="+mj-lt"/>
                        </a:rPr>
                        <a:t>(not true); one in five (19%) are using withdrawal</a:t>
                      </a:r>
                    </a:p>
                  </a:txBody>
                  <a:tcPr marL="90000" marR="90000" marT="90000" marB="46800" horzOverflow="overflow">
                    <a:lnL>
                      <a:noFill/>
                    </a:lnL>
                    <a:lnR cap="flat">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74899">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4.</a:t>
                      </a:r>
                    </a:p>
                  </a:txBody>
                  <a:tcPr marL="90000" marR="90000" marT="90000" marB="46800" horzOverflow="overflow">
                    <a:lnL cap="flat">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Average age of first sex 16 years</a:t>
                      </a:r>
                    </a:p>
                  </a:txBody>
                  <a:tcPr marL="90000" marR="90000" marT="90000" marB="46800" horzOverflow="overflow">
                    <a:lnL>
                      <a:noFill/>
                    </a:lnL>
                    <a:lnR cap="flat">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8</a:t>
            </a:fld>
            <a:endParaRPr lang="en-US" dirty="0"/>
          </a:p>
        </p:txBody>
      </p:sp>
      <p:sp>
        <p:nvSpPr>
          <p:cNvPr id="11" name="Inhaltsplatzhalter 4"/>
          <p:cNvSpPr txBox="1">
            <a:spLocks/>
          </p:cNvSpPr>
          <p:nvPr/>
        </p:nvSpPr>
        <p:spPr>
          <a:xfrm>
            <a:off x="508000" y="1247776"/>
            <a:ext cx="7048897" cy="803274"/>
          </a:xfrm>
          <a:prstGeom prst="rect">
            <a:avLst/>
          </a:prstGeom>
        </p:spPr>
        <p:txBody>
          <a:bodyPr vert="horz" lIns="0" tIns="34290" rIns="0" bIns="34290" rtlCol="0">
            <a:normAutofit/>
          </a:bodyPr>
          <a:lstStyle>
            <a:lvl1pPr marL="200025" indent="-200025"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1pPr>
            <a:lvl2pPr marL="466725" indent="-214313"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2pPr>
            <a:lvl3pPr marL="669131"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3pPr>
            <a:lvl4pPr marL="942975"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4pPr>
            <a:lvl5pPr marL="1212056" indent="-171450" algn="l" defTabSz="342900" rtl="0" eaLnBrk="1" latinLnBrk="0" hangingPunct="1">
              <a:spcBef>
                <a:spcPts val="300"/>
              </a:spcBef>
              <a:spcAft>
                <a:spcPts val="600"/>
              </a:spcAft>
              <a:buClr>
                <a:schemeClr val="accent1"/>
              </a:buClr>
              <a:buSzPct val="80000"/>
              <a:buFont typeface="Wingdings 3" charset="2"/>
              <a:buChar char=""/>
              <a:defRPr sz="1600" kern="1200">
                <a:solidFill>
                  <a:schemeClr val="tx1"/>
                </a:solidFill>
                <a:latin typeface="Helvetica"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US" dirty="0"/>
              <a:t>Report of attitudes of 3,850 young people aged 15-24 years across 18 countries in four continents (Asia-Pacific, Europe, Latin </a:t>
            </a:r>
            <a:r>
              <a:rPr lang="en-US" dirty="0" smtClean="0"/>
              <a:t>America, </a:t>
            </a:r>
            <a:br>
              <a:rPr lang="en-US" dirty="0" smtClean="0"/>
            </a:br>
            <a:r>
              <a:rPr lang="en-US" dirty="0" smtClean="0"/>
              <a:t>North America</a:t>
            </a:r>
            <a:r>
              <a:rPr lang="en-US" dirty="0"/>
              <a:t>)</a:t>
            </a:r>
          </a:p>
        </p:txBody>
      </p:sp>
    </p:spTree>
    <p:extLst>
      <p:ext uri="{BB962C8B-B14F-4D97-AF65-F5344CB8AC3E}">
        <p14:creationId xmlns:p14="http://schemas.microsoft.com/office/powerpoint/2010/main" val="2952074825"/>
      </p:ext>
    </p:extLst>
  </p:cSld>
  <p:clrMapOvr>
    <a:masterClrMapping/>
  </p:clrMapOvr>
  <p:transition spd="med">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smtClean="0"/>
              <a:t>AIMS: Diagnosis with gynecological conditions</a:t>
            </a:r>
            <a:br>
              <a:rPr lang="en-US" sz="2400" dirty="0" smtClean="0"/>
            </a:br>
            <a:r>
              <a:rPr lang="en-US" sz="2000" dirty="0" smtClean="0"/>
              <a:t>Global total</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4158778"/>
              </p:ext>
            </p:extLst>
          </p:nvPr>
        </p:nvGraphicFramePr>
        <p:xfrm>
          <a:off x="508000" y="1247775"/>
          <a:ext cx="7048500"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platzhalter 10"/>
          <p:cNvSpPr>
            <a:spLocks noGrp="1"/>
          </p:cNvSpPr>
          <p:nvPr>
            <p:ph type="body" sz="quarter" idx="13"/>
          </p:nvPr>
        </p:nvSpPr>
        <p:spPr/>
        <p:txBody>
          <a:bodyPr/>
          <a:lstStyle/>
          <a:p>
            <a:r>
              <a:rPr lang="en-US" dirty="0"/>
              <a:t>Women were allowed to select more than one answer, therefore responses will sum to over 100%</a:t>
            </a:r>
          </a:p>
        </p:txBody>
      </p:sp>
      <p:sp>
        <p:nvSpPr>
          <p:cNvPr id="4" name="Slide Number Placeholder 3"/>
          <p:cNvSpPr>
            <a:spLocks noGrp="1"/>
          </p:cNvSpPr>
          <p:nvPr>
            <p:ph type="sldNum" sz="quarter" idx="4"/>
          </p:nvPr>
        </p:nvSpPr>
        <p:spPr/>
        <p:txBody>
          <a:bodyPr/>
          <a:lstStyle/>
          <a:p>
            <a:fld id="{6B3FBE69-0236-4170-B130-F680A6A7A3FA}" type="slidenum">
              <a:rPr lang="en-US" smtClean="0"/>
              <a:pPr/>
              <a:t>80</a:t>
            </a:fld>
            <a:endParaRPr lang="en-US" dirty="0"/>
          </a:p>
        </p:txBody>
      </p:sp>
      <p:sp>
        <p:nvSpPr>
          <p:cNvPr id="6" name="TextBox 5"/>
          <p:cNvSpPr txBox="1"/>
          <p:nvPr/>
        </p:nvSpPr>
        <p:spPr>
          <a:xfrm>
            <a:off x="7433649" y="4889800"/>
            <a:ext cx="697627" cy="261610"/>
          </a:xfrm>
          <a:prstGeom prst="rect">
            <a:avLst/>
          </a:prstGeom>
          <a:noFill/>
        </p:spPr>
        <p:txBody>
          <a:bodyPr wrap="none" rtlCol="0">
            <a:spAutoFit/>
          </a:bodyPr>
          <a:lstStyle/>
          <a:p>
            <a:pPr>
              <a:spcBef>
                <a:spcPct val="50000"/>
              </a:spcBef>
              <a:spcAft>
                <a:spcPct val="10000"/>
              </a:spcAft>
            </a:pPr>
            <a:r>
              <a:rPr lang="en-US" sz="1100" dirty="0" smtClean="0">
                <a:solidFill>
                  <a:srgbClr val="FFFFFF"/>
                </a:solidFill>
                <a:latin typeface="Arial"/>
                <a:cs typeface="Arial"/>
              </a:rPr>
              <a:t>n=6,179</a:t>
            </a:r>
            <a:endParaRPr lang="en-US" sz="1100" dirty="0">
              <a:solidFill>
                <a:srgbClr val="FFFFFF"/>
              </a:solidFill>
              <a:latin typeface="Arial"/>
              <a:cs typeface="Arial"/>
            </a:endParaRPr>
          </a:p>
        </p:txBody>
      </p:sp>
    </p:spTree>
    <p:extLst>
      <p:ext uri="{BB962C8B-B14F-4D97-AF65-F5344CB8AC3E}">
        <p14:creationId xmlns:p14="http://schemas.microsoft.com/office/powerpoint/2010/main" val="179244821"/>
      </p:ext>
    </p:extLst>
  </p:cSld>
  <p:clrMapOvr>
    <a:masterClrMapping/>
  </p:clrMapOvr>
  <p:transition spd="med">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spc="-40" dirty="0" smtClean="0"/>
              <a:t>AIMS: Discussion of menstrual symptoms with HCPs </a:t>
            </a:r>
            <a:r>
              <a:rPr lang="en-GB" spc="-40" dirty="0" smtClean="0"/>
              <a:t/>
            </a:r>
            <a:br>
              <a:rPr lang="en-GB" spc="-40" dirty="0" smtClean="0"/>
            </a:br>
            <a:r>
              <a:rPr lang="en-GB" sz="2000" dirty="0" smtClean="0"/>
              <a:t>Global total</a:t>
            </a:r>
            <a:endParaRPr lang="en-GB" sz="2000" dirty="0"/>
          </a:p>
        </p:txBody>
      </p:sp>
      <p:sp>
        <p:nvSpPr>
          <p:cNvPr id="11" name="Textplatzhalter 10"/>
          <p:cNvSpPr>
            <a:spLocks noGrp="1"/>
          </p:cNvSpPr>
          <p:nvPr>
            <p:ph type="body" sz="quarter" idx="13"/>
          </p:nvPr>
        </p:nvSpPr>
        <p:spPr/>
        <p:txBody>
          <a:bodyPr/>
          <a:lstStyle/>
          <a:p>
            <a:r>
              <a:rPr lang="en-US" dirty="0"/>
              <a:t>Women were allowed to select more than one answer, therefore responses will sum to over 100%</a:t>
            </a:r>
          </a:p>
        </p:txBody>
      </p:sp>
      <p:sp>
        <p:nvSpPr>
          <p:cNvPr id="4" name="Slide Number Placeholder 3"/>
          <p:cNvSpPr>
            <a:spLocks noGrp="1"/>
          </p:cNvSpPr>
          <p:nvPr>
            <p:ph type="sldNum" sz="quarter" idx="4"/>
          </p:nvPr>
        </p:nvSpPr>
        <p:spPr/>
        <p:txBody>
          <a:bodyPr/>
          <a:lstStyle/>
          <a:p>
            <a:fld id="{6B3FBE69-0236-4170-B130-F680A6A7A3FA}" type="slidenum">
              <a:rPr lang="en-US" smtClean="0"/>
              <a:pPr/>
              <a:t>81</a:t>
            </a:fld>
            <a:endParaRPr lang="en-US"/>
          </a:p>
        </p:txBody>
      </p:sp>
      <p:graphicFrame>
        <p:nvGraphicFramePr>
          <p:cNvPr id="12" name="Chart 11"/>
          <p:cNvGraphicFramePr/>
          <p:nvPr>
            <p:extLst>
              <p:ext uri="{D42A27DB-BD31-4B8C-83A1-F6EECF244321}">
                <p14:modId xmlns:p14="http://schemas.microsoft.com/office/powerpoint/2010/main" val="2464496084"/>
              </p:ext>
            </p:extLst>
          </p:nvPr>
        </p:nvGraphicFramePr>
        <p:xfrm>
          <a:off x="560839" y="1247775"/>
          <a:ext cx="6995662" cy="324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413364" y="3616725"/>
            <a:ext cx="647934" cy="246221"/>
          </a:xfrm>
          <a:prstGeom prst="rect">
            <a:avLst/>
          </a:prstGeom>
          <a:noFill/>
        </p:spPr>
        <p:txBody>
          <a:bodyPr wrap="none" rtlCol="0">
            <a:spAutoFit/>
          </a:bodyPr>
          <a:lstStyle/>
          <a:p>
            <a:pPr>
              <a:spcBef>
                <a:spcPct val="50000"/>
              </a:spcBef>
              <a:spcAft>
                <a:spcPct val="10000"/>
              </a:spcAft>
            </a:pPr>
            <a:r>
              <a:rPr lang="en-US" sz="1000" dirty="0" smtClean="0">
                <a:latin typeface="+mj-lt"/>
                <a:cs typeface="Arial"/>
              </a:rPr>
              <a:t>n=6,179</a:t>
            </a:r>
            <a:endParaRPr lang="en-US" sz="1000" dirty="0">
              <a:latin typeface="+mj-lt"/>
              <a:cs typeface="Arial"/>
            </a:endParaRPr>
          </a:p>
        </p:txBody>
      </p:sp>
    </p:spTree>
    <p:extLst>
      <p:ext uri="{BB962C8B-B14F-4D97-AF65-F5344CB8AC3E}">
        <p14:creationId xmlns:p14="http://schemas.microsoft.com/office/powerpoint/2010/main" val="1083286571"/>
      </p:ext>
    </p:extLst>
  </p:cSld>
  <p:clrMapOvr>
    <a:masterClrMapping/>
  </p:clrMapOvr>
  <p:transition spd="med">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en-US" sz="2400" dirty="0"/>
              <a:t>AIMS: Top of mind improvements for contraceptives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2239556"/>
              </p:ext>
            </p:extLst>
          </p:nvPr>
        </p:nvGraphicFramePr>
        <p:xfrm>
          <a:off x="508000" y="1247775"/>
          <a:ext cx="7048500" cy="319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endParaRPr lang="de-DE"/>
          </a:p>
        </p:txBody>
      </p:sp>
      <p:sp>
        <p:nvSpPr>
          <p:cNvPr id="4" name="Slide Number Placeholder 3"/>
          <p:cNvSpPr>
            <a:spLocks noGrp="1"/>
          </p:cNvSpPr>
          <p:nvPr>
            <p:ph type="sldNum" sz="quarter" idx="4"/>
          </p:nvPr>
        </p:nvSpPr>
        <p:spPr/>
        <p:txBody>
          <a:bodyPr/>
          <a:lstStyle/>
          <a:p>
            <a:fld id="{6B3FBE69-0236-4170-B130-F680A6A7A3FA}" type="slidenum">
              <a:rPr lang="en-US" smtClean="0"/>
              <a:pPr/>
              <a:t>82</a:t>
            </a:fld>
            <a:endParaRPr lang="en-US"/>
          </a:p>
        </p:txBody>
      </p:sp>
      <p:sp>
        <p:nvSpPr>
          <p:cNvPr id="8" name="TextBox 7"/>
          <p:cNvSpPr txBox="1"/>
          <p:nvPr/>
        </p:nvSpPr>
        <p:spPr>
          <a:xfrm>
            <a:off x="6776356" y="4338235"/>
            <a:ext cx="488275" cy="261610"/>
          </a:xfrm>
          <a:prstGeom prst="rect">
            <a:avLst/>
          </a:prstGeom>
          <a:noFill/>
        </p:spPr>
        <p:txBody>
          <a:bodyPr wrap="none" rIns="0" rtlCol="0">
            <a:spAutoFit/>
          </a:bodyPr>
          <a:lstStyle/>
          <a:p>
            <a:pPr>
              <a:spcBef>
                <a:spcPct val="50000"/>
              </a:spcBef>
              <a:spcAft>
                <a:spcPct val="10000"/>
              </a:spcAft>
            </a:pPr>
            <a:r>
              <a:rPr lang="en-US" sz="1100" dirty="0" smtClean="0">
                <a:latin typeface="Arial"/>
                <a:cs typeface="Arial"/>
              </a:rPr>
              <a:t>n=776</a:t>
            </a:r>
            <a:endParaRPr lang="en-US" sz="1100" dirty="0">
              <a:latin typeface="Arial"/>
              <a:cs typeface="Arial"/>
            </a:endParaRPr>
          </a:p>
        </p:txBody>
      </p:sp>
    </p:spTree>
    <p:extLst>
      <p:ext uri="{BB962C8B-B14F-4D97-AF65-F5344CB8AC3E}">
        <p14:creationId xmlns:p14="http://schemas.microsoft.com/office/powerpoint/2010/main" val="2562172189"/>
      </p:ext>
    </p:extLst>
  </p:cSld>
  <p:clrMapOvr>
    <a:masterClrMapping/>
  </p:clrMapOvr>
  <p:transition spd="med">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First ask a few questions</a:t>
            </a:r>
            <a:endParaRPr lang="en-US" dirty="0"/>
          </a:p>
        </p:txBody>
      </p:sp>
      <p:sp>
        <p:nvSpPr>
          <p:cNvPr id="10" name="Inhaltsplatzhalter 9"/>
          <p:cNvSpPr>
            <a:spLocks noGrp="1"/>
          </p:cNvSpPr>
          <p:nvPr>
            <p:ph idx="1"/>
          </p:nvPr>
        </p:nvSpPr>
        <p:spPr/>
        <p:txBody>
          <a:bodyPr>
            <a:noAutofit/>
          </a:bodyPr>
          <a:lstStyle/>
          <a:p>
            <a:pPr>
              <a:spcAft>
                <a:spcPts val="300"/>
              </a:spcAft>
            </a:pPr>
            <a:r>
              <a:rPr lang="en-US" sz="1400" dirty="0"/>
              <a:t>Age</a:t>
            </a:r>
          </a:p>
          <a:p>
            <a:pPr>
              <a:spcAft>
                <a:spcPts val="300"/>
              </a:spcAft>
            </a:pPr>
            <a:r>
              <a:rPr lang="en-US" sz="1400" dirty="0"/>
              <a:t>Relationship (regular partner / multiple partners)</a:t>
            </a:r>
          </a:p>
          <a:p>
            <a:pPr>
              <a:spcAft>
                <a:spcPts val="300"/>
              </a:spcAft>
            </a:pPr>
            <a:r>
              <a:rPr lang="en-US" sz="1400" dirty="0"/>
              <a:t>Menstrual history</a:t>
            </a:r>
          </a:p>
          <a:p>
            <a:pPr>
              <a:spcAft>
                <a:spcPts val="300"/>
              </a:spcAft>
            </a:pPr>
            <a:r>
              <a:rPr lang="en-US" sz="1400" dirty="0"/>
              <a:t>Previous contraception</a:t>
            </a:r>
          </a:p>
          <a:p>
            <a:pPr>
              <a:spcAft>
                <a:spcPts val="300"/>
              </a:spcAft>
            </a:pPr>
            <a:r>
              <a:rPr lang="en-US" sz="1400" dirty="0"/>
              <a:t>Previous Medical History: current, past, STIs</a:t>
            </a:r>
          </a:p>
          <a:p>
            <a:pPr>
              <a:spcAft>
                <a:spcPts val="300"/>
              </a:spcAft>
            </a:pPr>
            <a:r>
              <a:rPr lang="en-US" sz="1400" dirty="0"/>
              <a:t>Drug History</a:t>
            </a:r>
          </a:p>
          <a:p>
            <a:pPr>
              <a:spcAft>
                <a:spcPts val="300"/>
              </a:spcAft>
            </a:pPr>
            <a:r>
              <a:rPr lang="en-US" sz="1400" dirty="0"/>
              <a:t>Contraindications to hormonal contraception: </a:t>
            </a:r>
          </a:p>
          <a:p>
            <a:pPr lvl="1">
              <a:spcAft>
                <a:spcPts val="300"/>
              </a:spcAft>
            </a:pPr>
            <a:r>
              <a:rPr lang="en-US" sz="1400" dirty="0"/>
              <a:t>smoking (+ age &gt;35), </a:t>
            </a:r>
          </a:p>
          <a:p>
            <a:pPr lvl="1">
              <a:spcAft>
                <a:spcPts val="300"/>
              </a:spcAft>
            </a:pPr>
            <a:r>
              <a:rPr lang="en-US" sz="1400" dirty="0"/>
              <a:t>family or own history of clots </a:t>
            </a:r>
          </a:p>
          <a:p>
            <a:pPr lvl="1">
              <a:spcAft>
                <a:spcPts val="300"/>
              </a:spcAft>
            </a:pPr>
            <a:r>
              <a:rPr lang="en-US" sz="1400" dirty="0"/>
              <a:t>breast/cervical cancer</a:t>
            </a:r>
          </a:p>
          <a:p>
            <a:pPr lvl="1">
              <a:spcAft>
                <a:spcPts val="300"/>
              </a:spcAft>
            </a:pPr>
            <a:r>
              <a:rPr lang="en-US" sz="1400" dirty="0"/>
              <a:t>Migraine with aura</a:t>
            </a:r>
          </a:p>
        </p:txBody>
      </p:sp>
      <p:sp>
        <p:nvSpPr>
          <p:cNvPr id="11" name="Textplatzhalter 10"/>
          <p:cNvSpPr>
            <a:spLocks noGrp="1"/>
          </p:cNvSpPr>
          <p:nvPr>
            <p:ph type="body" sz="quarter" idx="13"/>
          </p:nvPr>
        </p:nvSpPr>
        <p:spPr/>
        <p:txBody>
          <a:bodyPr/>
          <a:lstStyle/>
          <a:p>
            <a:endParaRPr lang="de-DE"/>
          </a:p>
        </p:txBody>
      </p:sp>
      <p:sp>
        <p:nvSpPr>
          <p:cNvPr id="3" name="Foliennummernplatzhalter 2"/>
          <p:cNvSpPr>
            <a:spLocks noGrp="1"/>
          </p:cNvSpPr>
          <p:nvPr>
            <p:ph type="sldNum" sz="quarter" idx="4"/>
          </p:nvPr>
        </p:nvSpPr>
        <p:spPr/>
        <p:txBody>
          <a:bodyPr/>
          <a:lstStyle/>
          <a:p>
            <a:fld id="{8F672E1C-174F-40F5-90BA-302C2860ED43}" type="slidenum">
              <a:rPr lang="de-DE" smtClean="0"/>
              <a:pPr/>
              <a:t>83</a:t>
            </a:fld>
            <a:endParaRPr lang="de-DE" dirty="0"/>
          </a:p>
        </p:txBody>
      </p:sp>
      <p:sp>
        <p:nvSpPr>
          <p:cNvPr id="12" name="Rechteck 11"/>
          <p:cNvSpPr/>
          <p:nvPr/>
        </p:nvSpPr>
        <p:spPr>
          <a:xfrm>
            <a:off x="508000" y="1247775"/>
            <a:ext cx="7051676" cy="31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11176" y="2152303"/>
            <a:ext cx="7045325" cy="1384995"/>
          </a:xfrm>
          <a:prstGeom prst="rect">
            <a:avLst/>
          </a:prstGeom>
        </p:spPr>
        <p:txBody>
          <a:bodyPr wrap="square">
            <a:spAutoFit/>
          </a:bodyPr>
          <a:lstStyle/>
          <a:p>
            <a:pPr algn="ctr"/>
            <a:r>
              <a:rPr lang="en-US" sz="2800" dirty="0">
                <a:solidFill>
                  <a:schemeClr val="accent1"/>
                </a:solidFill>
              </a:rPr>
              <a:t>“First, I need to ask a few questions about your health and </a:t>
            </a:r>
            <a:r>
              <a:rPr lang="en-US" sz="2800" dirty="0" smtClean="0">
                <a:solidFill>
                  <a:schemeClr val="accent1"/>
                </a:solidFill>
              </a:rPr>
              <a:t>relationships to </a:t>
            </a:r>
            <a:r>
              <a:rPr lang="en-US" sz="2800" dirty="0">
                <a:solidFill>
                  <a:schemeClr val="accent1"/>
                </a:solidFill>
              </a:rPr>
              <a:t>decide which methods are most appropriate...”</a:t>
            </a:r>
          </a:p>
        </p:txBody>
      </p:sp>
    </p:spTree>
    <p:extLst>
      <p:ext uri="{BB962C8B-B14F-4D97-AF65-F5344CB8AC3E}">
        <p14:creationId xmlns:p14="http://schemas.microsoft.com/office/powerpoint/2010/main" val="208622332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9"/>
                                        </p:tgtEl>
                                      </p:cBhvr>
                                    </p:animEffect>
                                    <p:set>
                                      <p:cBhvr>
                                        <p:cTn id="7" dur="1" fill="hold">
                                          <p:stCondLst>
                                            <p:cond delay="74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12"/>
                                        </p:tgtEl>
                                      </p:cBhvr>
                                    </p:animEffect>
                                    <p:set>
                                      <p:cBhvr>
                                        <p:cTn id="10" dur="1" fill="hold">
                                          <p:stCondLst>
                                            <p:cond delay="7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Get an insight into what they like and what </a:t>
            </a:r>
            <a:br>
              <a:rPr lang="en-US" dirty="0" smtClean="0"/>
            </a:br>
            <a:r>
              <a:rPr lang="en-US" dirty="0" smtClean="0"/>
              <a:t>they know  </a:t>
            </a:r>
            <a:endParaRPr lang="en-US" dirty="0"/>
          </a:p>
        </p:txBody>
      </p:sp>
      <p:sp>
        <p:nvSpPr>
          <p:cNvPr id="3" name="Inhaltsplatzhalter 2"/>
          <p:cNvSpPr>
            <a:spLocks noGrp="1"/>
          </p:cNvSpPr>
          <p:nvPr>
            <p:ph idx="1"/>
          </p:nvPr>
        </p:nvSpPr>
        <p:spPr/>
        <p:txBody>
          <a:bodyPr>
            <a:normAutofit/>
          </a:bodyPr>
          <a:lstStyle/>
          <a:p>
            <a:r>
              <a:rPr lang="en-US" sz="1400" b="1" dirty="0" smtClean="0">
                <a:solidFill>
                  <a:srgbClr val="ED1849"/>
                </a:solidFill>
              </a:rPr>
              <a:t>Ask them what they are hoping to get out of the consultation and what they know so far (let the patient lead the consultation)</a:t>
            </a:r>
          </a:p>
          <a:p>
            <a:endParaRPr lang="en-US" sz="1400" b="1" dirty="0" smtClean="0">
              <a:solidFill>
                <a:srgbClr val="ED1849"/>
              </a:solidFill>
            </a:endParaRPr>
          </a:p>
          <a:p>
            <a:r>
              <a:rPr lang="en-US" sz="1400" b="1" dirty="0" smtClean="0">
                <a:solidFill>
                  <a:srgbClr val="ED1849"/>
                </a:solidFill>
              </a:rPr>
              <a:t>Try to determine which type of method will be most appropriate e.g.</a:t>
            </a:r>
          </a:p>
          <a:p>
            <a:pPr lvl="1"/>
            <a:r>
              <a:rPr lang="en-US" sz="1400" dirty="0" smtClean="0"/>
              <a:t>Any preferences</a:t>
            </a:r>
          </a:p>
          <a:p>
            <a:pPr lvl="1"/>
            <a:r>
              <a:rPr lang="en-US" sz="1400" dirty="0" smtClean="0"/>
              <a:t>Preferred delivery</a:t>
            </a:r>
          </a:p>
          <a:p>
            <a:pPr lvl="1"/>
            <a:r>
              <a:rPr lang="en-US" sz="1400" dirty="0" smtClean="0"/>
              <a:t>Ability to remember to take pills</a:t>
            </a:r>
          </a:p>
          <a:p>
            <a:pPr lvl="1"/>
            <a:r>
              <a:rPr lang="en-US" sz="1400" dirty="0" smtClean="0"/>
              <a:t>Like injections</a:t>
            </a:r>
            <a:endParaRPr lang="en-US" sz="1400" dirty="0"/>
          </a:p>
        </p:txBody>
      </p:sp>
      <p:sp>
        <p:nvSpPr>
          <p:cNvPr id="8" name="Textplatzhalter 7"/>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8F672E1C-174F-40F5-90BA-302C2860ED43}" type="slidenum">
              <a:rPr lang="de-DE" smtClean="0"/>
              <a:pPr/>
              <a:t>84</a:t>
            </a:fld>
            <a:endParaRPr lang="de-DE" dirty="0"/>
          </a:p>
        </p:txBody>
      </p:sp>
    </p:spTree>
    <p:extLst>
      <p:ext uri="{BB962C8B-B14F-4D97-AF65-F5344CB8AC3E}">
        <p14:creationId xmlns:p14="http://schemas.microsoft.com/office/powerpoint/2010/main" val="3582627458"/>
      </p:ext>
    </p:extLst>
  </p:cSld>
  <p:clrMapOvr>
    <a:masterClrMapping/>
  </p:clrMapOvr>
  <p:transition spd="med">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Describe methods and provide </a:t>
            </a:r>
            <a:br>
              <a:rPr lang="en-US" dirty="0" smtClean="0"/>
            </a:br>
            <a:r>
              <a:rPr lang="en-US" dirty="0" smtClean="0"/>
              <a:t>additional information</a:t>
            </a:r>
            <a:endParaRPr lang="en-US" dirty="0"/>
          </a:p>
        </p:txBody>
      </p:sp>
      <p:sp>
        <p:nvSpPr>
          <p:cNvPr id="3" name="Inhaltsplatzhalter 2"/>
          <p:cNvSpPr>
            <a:spLocks noGrp="1"/>
          </p:cNvSpPr>
          <p:nvPr>
            <p:ph idx="1"/>
          </p:nvPr>
        </p:nvSpPr>
        <p:spPr/>
        <p:txBody>
          <a:bodyPr>
            <a:normAutofit fontScale="85000" lnSpcReduction="20000"/>
          </a:bodyPr>
          <a:lstStyle/>
          <a:p>
            <a:pPr marL="0" indent="0">
              <a:buNone/>
            </a:pPr>
            <a:r>
              <a:rPr lang="en-US" b="1" dirty="0" smtClean="0">
                <a:solidFill>
                  <a:srgbClr val="ED1849"/>
                </a:solidFill>
              </a:rPr>
              <a:t>Describe a method in more detail </a:t>
            </a:r>
          </a:p>
          <a:p>
            <a:r>
              <a:rPr lang="en-US" dirty="0" smtClean="0"/>
              <a:t>How it works</a:t>
            </a:r>
          </a:p>
          <a:p>
            <a:r>
              <a:rPr lang="en-US" dirty="0" smtClean="0"/>
              <a:t>Treatment course </a:t>
            </a:r>
          </a:p>
          <a:p>
            <a:r>
              <a:rPr lang="en-US" dirty="0" smtClean="0"/>
              <a:t>Side effects / risks (and effects on menstrual cycles)</a:t>
            </a:r>
          </a:p>
          <a:p>
            <a:r>
              <a:rPr lang="en-US" dirty="0" smtClean="0"/>
              <a:t>Positives vs. negatives</a:t>
            </a:r>
          </a:p>
          <a:p>
            <a:pPr marL="0" indent="0">
              <a:buNone/>
            </a:pPr>
            <a:r>
              <a:rPr lang="en-US" b="1" dirty="0" smtClean="0">
                <a:solidFill>
                  <a:srgbClr val="ED1849"/>
                </a:solidFill>
              </a:rPr>
              <a:t>Briefly discuss other options </a:t>
            </a:r>
          </a:p>
          <a:p>
            <a:r>
              <a:rPr lang="en-US" dirty="0" smtClean="0"/>
              <a:t>Mention alternatives</a:t>
            </a:r>
          </a:p>
          <a:p>
            <a:pPr marL="0" indent="0">
              <a:buNone/>
            </a:pPr>
            <a:r>
              <a:rPr lang="en-US" b="1" dirty="0" smtClean="0">
                <a:solidFill>
                  <a:srgbClr val="ED1849"/>
                </a:solidFill>
              </a:rPr>
              <a:t>Ending </a:t>
            </a:r>
          </a:p>
          <a:p>
            <a:r>
              <a:rPr lang="en-US" dirty="0" smtClean="0"/>
              <a:t>Let think about it and advise them they can return again if they wish to discuss other options</a:t>
            </a:r>
          </a:p>
          <a:p>
            <a:r>
              <a:rPr lang="en-US" dirty="0" smtClean="0"/>
              <a:t>Summarize and handout leaflets and provide links to websites (your-life.com, WHO medical eligibility criteria for contraceptives, planned parenthood etc…..)</a:t>
            </a:r>
            <a:endParaRPr lang="en-US" dirty="0"/>
          </a:p>
        </p:txBody>
      </p:sp>
      <p:sp>
        <p:nvSpPr>
          <p:cNvPr id="11" name="Textplatzhalter 10"/>
          <p:cNvSpPr>
            <a:spLocks noGrp="1"/>
          </p:cNvSpPr>
          <p:nvPr>
            <p:ph type="body" sz="quarter" idx="13"/>
          </p:nvPr>
        </p:nvSpPr>
        <p:spPr/>
        <p:txBody>
          <a:bodyPr/>
          <a:lstStyle/>
          <a:p>
            <a:endParaRPr lang="de-DE"/>
          </a:p>
        </p:txBody>
      </p:sp>
      <p:sp>
        <p:nvSpPr>
          <p:cNvPr id="4" name="Foliennummernplatzhalter 3"/>
          <p:cNvSpPr>
            <a:spLocks noGrp="1"/>
          </p:cNvSpPr>
          <p:nvPr>
            <p:ph type="sldNum" sz="quarter" idx="4"/>
          </p:nvPr>
        </p:nvSpPr>
        <p:spPr/>
        <p:txBody>
          <a:bodyPr/>
          <a:lstStyle/>
          <a:p>
            <a:fld id="{8F672E1C-174F-40F5-90BA-302C2860ED43}" type="slidenum">
              <a:rPr lang="de-DE" smtClean="0"/>
              <a:pPr/>
              <a:t>85</a:t>
            </a:fld>
            <a:endParaRPr lang="de-DE" dirty="0"/>
          </a:p>
        </p:txBody>
      </p:sp>
    </p:spTree>
    <p:extLst>
      <p:ext uri="{BB962C8B-B14F-4D97-AF65-F5344CB8AC3E}">
        <p14:creationId xmlns:p14="http://schemas.microsoft.com/office/powerpoint/2010/main" val="141248213"/>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en-AU" smtClean="0"/>
              <a:t>“Talking sex and contraception” survey</a:t>
            </a:r>
          </a:p>
        </p:txBody>
      </p:sp>
      <p:graphicFrame>
        <p:nvGraphicFramePr>
          <p:cNvPr id="81952" name="Group 32"/>
          <p:cNvGraphicFramePr>
            <a:graphicFrameLocks noGrp="1"/>
          </p:cNvGraphicFramePr>
          <p:nvPr>
            <p:ph idx="1"/>
            <p:extLst>
              <p:ext uri="{D42A27DB-BD31-4B8C-83A1-F6EECF244321}">
                <p14:modId xmlns:p14="http://schemas.microsoft.com/office/powerpoint/2010/main" val="2053881156"/>
              </p:ext>
            </p:extLst>
          </p:nvPr>
        </p:nvGraphicFramePr>
        <p:xfrm>
          <a:off x="508000" y="1247775"/>
          <a:ext cx="7048500" cy="2983865"/>
        </p:xfrm>
        <a:graphic>
          <a:graphicData uri="http://schemas.openxmlformats.org/drawingml/2006/table">
            <a:tbl>
              <a:tblPr/>
              <a:tblGrid>
                <a:gridCol w="353461"/>
                <a:gridCol w="2307206"/>
                <a:gridCol w="4387833"/>
              </a:tblGrid>
              <a:tr h="4286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AU" sz="1600" b="0" i="0" u="none" strike="noStrike" cap="none" normalizeH="0" baseline="0" dirty="0" smtClean="0">
                        <a:ln>
                          <a:noFill/>
                        </a:ln>
                        <a:solidFill>
                          <a:schemeClr val="bg1"/>
                        </a:solidFill>
                        <a:effectLst/>
                        <a:latin typeface="+mj-lt"/>
                      </a:endParaRPr>
                    </a:p>
                  </a:txBody>
                  <a:tcPr marL="90000" marR="90000" marT="108000" marB="46800" horzOverflow="overflow">
                    <a:lnL cap="flat">
                      <a:noFill/>
                    </a:lnL>
                    <a:lnR>
                      <a:noFill/>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Question</a:t>
                      </a:r>
                    </a:p>
                  </a:txBody>
                  <a:tcPr marL="90000" marR="90000" marT="108000" marB="46800" horzOverflow="overflow">
                    <a:lnL>
                      <a:noFill/>
                    </a:lnL>
                    <a:lnR>
                      <a:noFill/>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Ranked attitudes</a:t>
                      </a:r>
                    </a:p>
                  </a:txBody>
                  <a:tcPr marL="90000" marR="90000" marT="108000" marB="46800" horzOverflow="overflow">
                    <a:lnL>
                      <a:noFill/>
                    </a:lnL>
                    <a:lnR cap="flat">
                      <a:noFill/>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r>
              <a:tr h="63881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1.</a:t>
                      </a:r>
                    </a:p>
                  </a:txBody>
                  <a:tcPr marL="90000" marR="90000" marT="108000" marB="46800" horzOverflow="overflow">
                    <a:lnL cap="flat">
                      <a:noFill/>
                    </a:lnL>
                    <a:lnR>
                      <a:noFill/>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Trusted sources of information</a:t>
                      </a:r>
                    </a:p>
                  </a:txBody>
                  <a:tcPr marL="90000" marR="90000" marT="108000" marB="46800" horzOverflow="overflow">
                    <a:lnL>
                      <a:noFill/>
                    </a:lnL>
                    <a:lnR>
                      <a:noFill/>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Doctor, Mother, Teacher</a:t>
                      </a:r>
                    </a:p>
                  </a:txBody>
                  <a:tcPr marL="90000" marR="90000" marT="108000" marB="46800" horzOverflow="overflow">
                    <a:lnL>
                      <a:noFill/>
                    </a:lnL>
                    <a:lnR cap="flat">
                      <a:noFill/>
                    </a:lnR>
                    <a:lnT w="63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3881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2.</a:t>
                      </a:r>
                    </a:p>
                  </a:txBody>
                  <a:tcPr marL="90000" marR="90000" marT="108000" marB="46800" horzOverflow="overflow">
                    <a:lnL cap="flat">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Removing barriers</a:t>
                      </a:r>
                    </a:p>
                  </a:txBody>
                  <a:tcPr marL="90000" marR="90000" marT="108000" marB="46800"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Better sex education, someone in confidence, changing cultural attitudes</a:t>
                      </a:r>
                    </a:p>
                  </a:txBody>
                  <a:tcPr marL="90000" marR="90000" marT="108000" marB="46800" horzOverflow="overflow">
                    <a:lnL>
                      <a:noFill/>
                    </a:lnL>
                    <a:lnR cap="flat">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63881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3.</a:t>
                      </a:r>
                    </a:p>
                  </a:txBody>
                  <a:tcPr marL="90000" marR="90000" marT="108000" marB="46800" horzOverflow="overflow">
                    <a:lnL cap="flat">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Barriers to use</a:t>
                      </a:r>
                    </a:p>
                  </a:txBody>
                  <a:tcPr marL="90000" marR="90000" marT="108000" marB="46800"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Not available at the time, just forgot/too drunk, prefers not to use/dislike method</a:t>
                      </a:r>
                    </a:p>
                  </a:txBody>
                  <a:tcPr marL="90000" marR="90000" marT="108000" marB="46800" horzOverflow="overflow">
                    <a:lnL>
                      <a:noFill/>
                    </a:lnL>
                    <a:lnR cap="flat">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638810">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4.</a:t>
                      </a:r>
                    </a:p>
                  </a:txBody>
                  <a:tcPr marL="90000" marR="90000" marT="108000" marB="46800" horzOverflow="overflow">
                    <a:lnL cap="flat">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Reasons for not talking about contraception</a:t>
                      </a:r>
                    </a:p>
                  </a:txBody>
                  <a:tcPr marL="90000" marR="90000" marT="108000" marB="46800" horzOverflow="overflow">
                    <a:lnL>
                      <a:noFill/>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Too self-conscious, assume partners has prepared/responsible, not cool</a:t>
                      </a:r>
                    </a:p>
                  </a:txBody>
                  <a:tcPr marL="90000" marR="90000" marT="108000" marB="46800" horzOverflow="overflow">
                    <a:lnL>
                      <a:noFill/>
                    </a:lnL>
                    <a:lnR cap="flat">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platzhalter 2"/>
          <p:cNvSpPr>
            <a:spLocks noGrp="1"/>
          </p:cNvSpPr>
          <p:nvPr>
            <p:ph type="body" sz="quarter" idx="13"/>
          </p:nvPr>
        </p:nvSpPr>
        <p:spPr/>
        <p:txBody>
          <a:bodyPr/>
          <a:lstStyle/>
          <a:p>
            <a:endParaRPr lang="de-DE"/>
          </a:p>
        </p:txBody>
      </p:sp>
      <p:sp>
        <p:nvSpPr>
          <p:cNvPr id="2" name="Foliennummernplatzhalter 1"/>
          <p:cNvSpPr>
            <a:spLocks noGrp="1"/>
          </p:cNvSpPr>
          <p:nvPr>
            <p:ph type="sldNum" sz="quarter" idx="4"/>
          </p:nvPr>
        </p:nvSpPr>
        <p:spPr/>
        <p:txBody>
          <a:bodyPr/>
          <a:lstStyle/>
          <a:p>
            <a:fld id="{6FF9F0C5-380F-41C2-899A-BAC0F0927E16}" type="slidenum">
              <a:rPr lang="en-US" smtClean="0"/>
              <a:t>9</a:t>
            </a:fld>
            <a:endParaRPr lang="en-US" dirty="0"/>
          </a:p>
        </p:txBody>
      </p:sp>
    </p:spTree>
    <p:extLst>
      <p:ext uri="{BB962C8B-B14F-4D97-AF65-F5344CB8AC3E}">
        <p14:creationId xmlns:p14="http://schemas.microsoft.com/office/powerpoint/2010/main" val="1160065283"/>
      </p:ext>
    </p:extLst>
  </p:cSld>
  <p:clrMapOvr>
    <a:masterClrMapping/>
  </p:clrMapOvr>
  <p:transition spd="med">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44d8e78c-bd6c-4952-8b52-9f0c4b3a549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4d8e78c-bd6c-4952-8b52-9f0c4b3a549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44d8e78c-bd6c-4952-8b52-9f0c4b3a549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fad8aed9-dfa4-4974-9b80-66d35af270fe"/>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4c41896-e0c6-4519-be45-40afb78003b1"/>
</p:tagLst>
</file>

<file path=ppt/theme/theme1.xml><?xml version="1.0" encoding="utf-8"?>
<a:theme xmlns:a="http://schemas.openxmlformats.org/drawingml/2006/main" name="1_Facet">
  <a:themeElements>
    <a:clrScheme name="Benutzerdefiniert 1">
      <a:dk1>
        <a:srgbClr val="404040"/>
      </a:dk1>
      <a:lt1>
        <a:sysClr val="window" lastClr="FFFFFF"/>
      </a:lt1>
      <a:dk2>
        <a:srgbClr val="454551"/>
      </a:dk2>
      <a:lt2>
        <a:srgbClr val="D8D9DC"/>
      </a:lt2>
      <a:accent1>
        <a:srgbClr val="D80A4A"/>
      </a:accent1>
      <a:accent2>
        <a:srgbClr val="641766"/>
      </a:accent2>
      <a:accent3>
        <a:srgbClr val="780F49"/>
      </a:accent3>
      <a:accent4>
        <a:srgbClr val="E32D91"/>
      </a:accent4>
      <a:accent5>
        <a:srgbClr val="D80A4A"/>
      </a:accent5>
      <a:accent6>
        <a:srgbClr val="A11562"/>
      </a:accent6>
      <a:hlink>
        <a:srgbClr val="0C0C0C"/>
      </a:hlink>
      <a:folHlink>
        <a:srgbClr val="8C8C8C"/>
      </a:folHlink>
    </a:clrScheme>
    <a:fontScheme name="Campus Talk">
      <a:majorFont>
        <a:latin typeface="Helvetica"/>
        <a:ea typeface=""/>
        <a:cs typeface=""/>
      </a:majorFont>
      <a:minorFont>
        <a:latin typeface="Helvetic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Facet">
  <a:themeElements>
    <a:clrScheme name="Benutzerdefiniert 1">
      <a:dk1>
        <a:srgbClr val="404040"/>
      </a:dk1>
      <a:lt1>
        <a:sysClr val="window" lastClr="FFFFFF"/>
      </a:lt1>
      <a:dk2>
        <a:srgbClr val="454551"/>
      </a:dk2>
      <a:lt2>
        <a:srgbClr val="D8D9DC"/>
      </a:lt2>
      <a:accent1>
        <a:srgbClr val="D80A4A"/>
      </a:accent1>
      <a:accent2>
        <a:srgbClr val="641766"/>
      </a:accent2>
      <a:accent3>
        <a:srgbClr val="780F49"/>
      </a:accent3>
      <a:accent4>
        <a:srgbClr val="E32D91"/>
      </a:accent4>
      <a:accent5>
        <a:srgbClr val="D80A4A"/>
      </a:accent5>
      <a:accent6>
        <a:srgbClr val="A11562"/>
      </a:accent6>
      <a:hlink>
        <a:srgbClr val="0C0C0C"/>
      </a:hlink>
      <a:folHlink>
        <a:srgbClr val="8C8C8C"/>
      </a:folHlink>
    </a:clrScheme>
    <a:fontScheme name="Campus Talk">
      <a:majorFont>
        <a:latin typeface="Helvetica"/>
        <a:ea typeface=""/>
        <a:cs typeface=""/>
      </a:majorFont>
      <a:minorFont>
        <a:latin typeface="Helvetic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5265</Words>
  <Application>Microsoft Office PowerPoint</Application>
  <PresentationFormat>Bildschirmpräsentation (16:9)</PresentationFormat>
  <Paragraphs>911</Paragraphs>
  <Slides>85</Slides>
  <Notes>26</Notes>
  <HiddenSlides>0</HiddenSlides>
  <MMClips>0</MMClips>
  <ScaleCrop>false</ScaleCrop>
  <HeadingPairs>
    <vt:vector size="4" baseType="variant">
      <vt:variant>
        <vt:lpstr>Design</vt:lpstr>
      </vt:variant>
      <vt:variant>
        <vt:i4>2</vt:i4>
      </vt:variant>
      <vt:variant>
        <vt:lpstr>Folientitel</vt:lpstr>
      </vt:variant>
      <vt:variant>
        <vt:i4>85</vt:i4>
      </vt:variant>
    </vt:vector>
  </HeadingPairs>
  <TitlesOfParts>
    <vt:vector size="87" baseType="lpstr">
      <vt:lpstr>1_Facet</vt:lpstr>
      <vt:lpstr>2_Facet</vt:lpstr>
      <vt:lpstr>Contraceptive Counseling at Universities Student Outreach Program “Campus Talk” </vt:lpstr>
      <vt:lpstr>Chapter 1:  The global challenge of unintended teenage pregnancy, STDs and contraception</vt:lpstr>
      <vt:lpstr>Do you know…</vt:lpstr>
      <vt:lpstr>Do you know…</vt:lpstr>
      <vt:lpstr>Do you know…</vt:lpstr>
      <vt:lpstr>Do you know…</vt:lpstr>
      <vt:lpstr>Do you know…</vt:lpstr>
      <vt:lpstr>“Talking sex and contraception” survey</vt:lpstr>
      <vt:lpstr>“Talking sex and contraception” survey</vt:lpstr>
      <vt:lpstr>Awareness of unintended pregnancy among young people in 4 world regions</vt:lpstr>
      <vt:lpstr>How do we address need for  sexuality education?</vt:lpstr>
      <vt:lpstr>Sexually transmitted diseases (STI)</vt:lpstr>
      <vt:lpstr>STI: A global problem</vt:lpstr>
      <vt:lpstr>STI: A global problem</vt:lpstr>
      <vt:lpstr>Most important STIs in brief</vt:lpstr>
      <vt:lpstr>Most important STIs in brief</vt:lpstr>
      <vt:lpstr>Signs that indicate the presence of a sexually transmitted disease</vt:lpstr>
      <vt:lpstr>What is safe sex?</vt:lpstr>
      <vt:lpstr>Chapter 2:  Description of the female reproductive and sexual function</vt:lpstr>
      <vt:lpstr>The Female Reproductive System</vt:lpstr>
      <vt:lpstr>The Female Reproductive System</vt:lpstr>
      <vt:lpstr>Hormone secretion and feedback </vt:lpstr>
      <vt:lpstr>Oestrogen vs Progestogen</vt:lpstr>
      <vt:lpstr>The menstrual cycle</vt:lpstr>
      <vt:lpstr>The Uterine &amp; Hormonal Cycle</vt:lpstr>
      <vt:lpstr>What really happens at “that time of the month”</vt:lpstr>
      <vt:lpstr>Pregnancy</vt:lpstr>
      <vt:lpstr>Chapter 3:  The description of available  Contraceptive Methods</vt:lpstr>
      <vt:lpstr>Types of contraception</vt:lpstr>
      <vt:lpstr>Natural methods</vt:lpstr>
      <vt:lpstr>Calendar method</vt:lpstr>
      <vt:lpstr>Observing cervical mucus method</vt:lpstr>
      <vt:lpstr>Basal-temperature method</vt:lpstr>
      <vt:lpstr>Breastfeeding and amenorrhea method</vt:lpstr>
      <vt:lpstr>Coitus interruptus method</vt:lpstr>
      <vt:lpstr>Barrier methods</vt:lpstr>
      <vt:lpstr>Male and female condom method</vt:lpstr>
      <vt:lpstr>Sponge method</vt:lpstr>
      <vt:lpstr>Diaphragma method</vt:lpstr>
      <vt:lpstr>Cervical cap method</vt:lpstr>
      <vt:lpstr>Chemical methods</vt:lpstr>
      <vt:lpstr>Spermicide method</vt:lpstr>
      <vt:lpstr>Hormonal Contraception</vt:lpstr>
      <vt:lpstr>Hormonal contraception: Principle of  combined methods (estrogen + progestogen)</vt:lpstr>
      <vt:lpstr>Hormonal contraception: Mechanism of action of combined methods (estrogen + progestogen)</vt:lpstr>
      <vt:lpstr>Short term reversible methods</vt:lpstr>
      <vt:lpstr>Combined Oral Contraceptive</vt:lpstr>
      <vt:lpstr>Combined Oral Contraceptive</vt:lpstr>
      <vt:lpstr>Additional benefits of the pill</vt:lpstr>
      <vt:lpstr>Common side effects of the pill</vt:lpstr>
      <vt:lpstr>Venous thromboembolism (VTE)</vt:lpstr>
      <vt:lpstr>Incidence of venous thromboembolism per 10,000 woman-years1-3</vt:lpstr>
      <vt:lpstr>Risks of death: common life events  compared with fatal VTE risk for COC users</vt:lpstr>
      <vt:lpstr>Pills with progestogen only</vt:lpstr>
      <vt:lpstr>Injectable Contraceptives</vt:lpstr>
      <vt:lpstr>Injectable Contraceptives</vt:lpstr>
      <vt:lpstr>Vaginal Ring</vt:lpstr>
      <vt:lpstr>Contraceptive Patch</vt:lpstr>
      <vt:lpstr>Emergency Pill</vt:lpstr>
      <vt:lpstr>Hormone doses of Emergency Pill</vt:lpstr>
      <vt:lpstr>Efficacy of Emergency contraception  decreases considerably the later it is taken</vt:lpstr>
      <vt:lpstr>General practitioner prescribing patterns of Emergency Pill</vt:lpstr>
      <vt:lpstr>Long acting methods</vt:lpstr>
      <vt:lpstr>Copper Intrauterine Device (IUD)</vt:lpstr>
      <vt:lpstr>Hormonal IUD or Intrauterine System (IUS)</vt:lpstr>
      <vt:lpstr>Hormonal Implant</vt:lpstr>
      <vt:lpstr>Permanent methods</vt:lpstr>
      <vt:lpstr>Sterilization</vt:lpstr>
      <vt:lpstr>Vasectomy</vt:lpstr>
      <vt:lpstr>Tubal Implant</vt:lpstr>
      <vt:lpstr>Efficacy of contraceptive methods during first year of use</vt:lpstr>
      <vt:lpstr>Chapter 4:  The most relevant Factors for  Contraceptive Counselling</vt:lpstr>
      <vt:lpstr>What do women think about and expect  from contraception?</vt:lpstr>
      <vt:lpstr>AIMS: Current use of contraceptive methods Global total</vt:lpstr>
      <vt:lpstr>AIMS: Factors influencing contraceptive choice Global total</vt:lpstr>
      <vt:lpstr>Efficacy of contraceptive methods during first year of use</vt:lpstr>
      <vt:lpstr>AIMS: Reasons for choosing an IUS Global total</vt:lpstr>
      <vt:lpstr>AIMS: Reasons for current use of an OC Global total</vt:lpstr>
      <vt:lpstr>AIMS: Likelihood to switch to OC with claims like:  Global total</vt:lpstr>
      <vt:lpstr>AIMS: Diagnosis with gynecological conditions Global total</vt:lpstr>
      <vt:lpstr>AIMS: Discussion of menstrual symptoms with HCPs  Global total</vt:lpstr>
      <vt:lpstr>AIMS: Top of mind improvements for contraceptives</vt:lpstr>
      <vt:lpstr>First ask a few questions</vt:lpstr>
      <vt:lpstr>Get an insight into what they like and what  they know  </vt:lpstr>
      <vt:lpstr>Describe methods and provide  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Barbara</dc:creator>
  <cp:lastModifiedBy>Ariane Püttcher</cp:lastModifiedBy>
  <cp:revision>664</cp:revision>
  <cp:lastPrinted>2016-02-12T08:21:33Z</cp:lastPrinted>
  <dcterms:created xsi:type="dcterms:W3CDTF">2014-08-12T14:21:11Z</dcterms:created>
  <dcterms:modified xsi:type="dcterms:W3CDTF">2016-07-20T09:32:49Z</dcterms:modified>
</cp:coreProperties>
</file>